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752" r:id="rId3"/>
    <p:sldId id="1316" r:id="rId4"/>
    <p:sldId id="259" r:id="rId5"/>
    <p:sldId id="831" r:id="rId6"/>
    <p:sldId id="832" r:id="rId7"/>
    <p:sldId id="840" r:id="rId8"/>
    <p:sldId id="862" r:id="rId9"/>
    <p:sldId id="863" r:id="rId10"/>
    <p:sldId id="864" r:id="rId11"/>
    <p:sldId id="1327" r:id="rId12"/>
    <p:sldId id="276" r:id="rId13"/>
    <p:sldId id="306" r:id="rId14"/>
    <p:sldId id="1328" r:id="rId15"/>
    <p:sldId id="1329" r:id="rId16"/>
    <p:sldId id="1330" r:id="rId17"/>
    <p:sldId id="1331" r:id="rId18"/>
    <p:sldId id="1332" r:id="rId19"/>
    <p:sldId id="1333" r:id="rId20"/>
    <p:sldId id="1336" r:id="rId21"/>
    <p:sldId id="333" r:id="rId22"/>
    <p:sldId id="302" r:id="rId23"/>
    <p:sldId id="339" r:id="rId24"/>
    <p:sldId id="532" r:id="rId25"/>
    <p:sldId id="531" r:id="rId26"/>
    <p:sldId id="533" r:id="rId27"/>
    <p:sldId id="534" r:id="rId28"/>
    <p:sldId id="535" r:id="rId29"/>
    <p:sldId id="540" r:id="rId30"/>
    <p:sldId id="1341" r:id="rId31"/>
    <p:sldId id="1339" r:id="rId32"/>
    <p:sldId id="1340" r:id="rId33"/>
    <p:sldId id="720" r:id="rId34"/>
    <p:sldId id="722" r:id="rId35"/>
    <p:sldId id="723" r:id="rId36"/>
    <p:sldId id="1344" r:id="rId37"/>
    <p:sldId id="1343" r:id="rId38"/>
    <p:sldId id="1348" r:id="rId39"/>
    <p:sldId id="1349" r:id="rId40"/>
    <p:sldId id="715" r:id="rId41"/>
    <p:sldId id="632" r:id="rId42"/>
    <p:sldId id="1351" r:id="rId43"/>
    <p:sldId id="1352" r:id="rId44"/>
    <p:sldId id="1346" r:id="rId45"/>
    <p:sldId id="278" r:id="rId46"/>
    <p:sldId id="279" r:id="rId47"/>
    <p:sldId id="1347" r:id="rId48"/>
    <p:sldId id="735" r:id="rId49"/>
    <p:sldId id="1334" r:id="rId50"/>
    <p:sldId id="1321" r:id="rId51"/>
    <p:sldId id="132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73"/>
    <a:srgbClr val="0D0EFF"/>
    <a:srgbClr val="FF9794"/>
    <a:srgbClr val="FF4E28"/>
    <a:srgbClr val="7AC4FF"/>
    <a:srgbClr val="FFBC13"/>
    <a:srgbClr val="D3EE8A"/>
    <a:srgbClr val="D9A8C3"/>
    <a:srgbClr val="FF4B4B"/>
    <a:srgbClr val="29D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5"/>
    <p:restoredTop sz="87133"/>
  </p:normalViewPr>
  <p:slideViewPr>
    <p:cSldViewPr snapToGrid="0" snapToObjects="1" showGuides="1">
      <p:cViewPr varScale="1">
        <p:scale>
          <a:sx n="103" d="100"/>
          <a:sy n="103" d="100"/>
        </p:scale>
        <p:origin x="336" y="17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B609D-0094-4771-AB00-12801EA034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18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1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63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712d49e_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712d49e_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383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712d49e_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712d49e_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754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cc43db6_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cc43db6_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751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2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31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extracted model as a stand-in for white box</a:t>
            </a:r>
            <a:r>
              <a:rPr lang="en-US" baseline="0" dirty="0"/>
              <a:t> attacks, such as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E6D3F-414D-D54D-A6A0-EA5ADADBB5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08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68517b1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68517b1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361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568517b1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568517b1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41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68517b1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68517b1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75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568517b1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568517b1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87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B609D-0094-4771-AB00-12801EA034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716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B609D-0094-4771-AB00-12801EA034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6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687AF-49CE-224B-B3F5-AA475A390AF9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F659-1F50-6249-9FC0-09A2442FE6CD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A036-2FB5-1D4B-862F-F383B762EBEF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47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2023-C716-4E45-B2A6-A0B81E4C9ACD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CAF6-7C21-5049-A139-56F7C56405FA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2300B-DAAF-4A42-A95B-83E3BE32522F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8B72-EBDA-7A42-B6E2-AA79F2BF3B79}" type="datetime1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2FFB-8664-2048-9767-D20058138CBF}" type="datetime1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22C6-0C0C-7944-B33D-C890BC50491A}" type="datetime1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8A3F-A3B0-0142-AFC8-2022863DAE0E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1AE5-C486-754B-AF14-8C78E200401F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3A586-2C71-F745-81D7-E3D8A4FE1B3D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eeexplore.ieee.org/author/3729713500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lyQy_e5LmM?t=1758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go.ncsu.edu/cesurve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81" y="3939588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AAD0F5-8001-294C-A2A1-C2FE282C2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039600" cy="23876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2023)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Final Exam : Review</a:t>
            </a:r>
            <a:b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9C78B91-9983-3741-9A57-7E0C35FAF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46" y="4481269"/>
            <a:ext cx="4747846" cy="1655762"/>
          </a:xfrm>
        </p:spPr>
        <p:txBody>
          <a:bodyPr/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Dec 05, 2023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5EEB9-4AC5-F04A-A295-CB752766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Strategy: Meta Classifier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BC89CF0-815B-1D4A-B76A-EA300F839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541086"/>
            <a:ext cx="9220200" cy="307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88D08-EBF0-2540-9CD7-29E0722FF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72D75-AD11-2845-8EC9-BE125E5B49A2}"/>
              </a:ext>
            </a:extLst>
          </p:cNvPr>
          <p:cNvSpPr txBox="1"/>
          <p:nvPr/>
        </p:nvSpPr>
        <p:spPr>
          <a:xfrm>
            <a:off x="838200" y="4820951"/>
            <a:ext cx="1021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Attacker has access to the target model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whitebox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attack)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the target classifier’s property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Meta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Features are from the classifier itself not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Meta-classifier simply predicts if target model was trained on dataset that has property P or not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59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1179-BB79-0F4C-8026-EBD67F04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Attacks on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7180B-EF10-9547-A9DA-F98FED51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0F91ED-DD8E-FC43-A691-68276903A205}"/>
              </a:ext>
            </a:extLst>
          </p:cNvPr>
          <p:cNvGrpSpPr/>
          <p:nvPr/>
        </p:nvGrpSpPr>
        <p:grpSpPr>
          <a:xfrm>
            <a:off x="3661944" y="2455744"/>
            <a:ext cx="3678264" cy="701299"/>
            <a:chOff x="3750590" y="2045776"/>
            <a:chExt cx="1743559" cy="52597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80A621C-B8E0-0448-AEDD-A91DB308EC3B}"/>
                </a:ext>
              </a:extLst>
            </p:cNvPr>
            <p:cNvSpPr/>
            <p:nvPr/>
          </p:nvSpPr>
          <p:spPr>
            <a:xfrm>
              <a:off x="3750590" y="2045776"/>
              <a:ext cx="1743559" cy="525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9AF11-BD57-4C46-8E8A-E456E04619DB}"/>
                </a:ext>
              </a:extLst>
            </p:cNvPr>
            <p:cNvSpPr txBox="1"/>
            <p:nvPr/>
          </p:nvSpPr>
          <p:spPr>
            <a:xfrm>
              <a:off x="3768836" y="2108708"/>
              <a:ext cx="17057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>
                  <a:latin typeface="Arial" panose="020B0604020202020204" pitchFamily="34" charset="0"/>
                  <a:cs typeface="Arial" panose="020B0604020202020204" pitchFamily="34" charset="0"/>
                </a:rPr>
                <a:t>Privacy Attacks on ML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39F96-FC03-9442-9A1E-1878C5CDF170}"/>
              </a:ext>
            </a:extLst>
          </p:cNvPr>
          <p:cNvCxnSpPr>
            <a:cxnSpLocks/>
          </p:cNvCxnSpPr>
          <p:nvPr/>
        </p:nvCxnSpPr>
        <p:spPr>
          <a:xfrm flipH="1">
            <a:off x="4121839" y="3255276"/>
            <a:ext cx="548269" cy="773507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49364B-77C8-7747-B565-55B50125AD35}"/>
              </a:ext>
            </a:extLst>
          </p:cNvPr>
          <p:cNvCxnSpPr>
            <a:cxnSpLocks/>
          </p:cNvCxnSpPr>
          <p:nvPr/>
        </p:nvCxnSpPr>
        <p:spPr>
          <a:xfrm>
            <a:off x="6157174" y="3255276"/>
            <a:ext cx="470113" cy="782851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44B6CC-2898-9A4F-B8C9-261609C08B22}"/>
              </a:ext>
            </a:extLst>
          </p:cNvPr>
          <p:cNvGrpSpPr/>
          <p:nvPr/>
        </p:nvGrpSpPr>
        <p:grpSpPr>
          <a:xfrm>
            <a:off x="2785469" y="4254271"/>
            <a:ext cx="2654178" cy="1302708"/>
            <a:chOff x="3750590" y="2045776"/>
            <a:chExt cx="1743559" cy="52597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5D8C267-13A9-8E40-A408-46F7690D2275}"/>
                </a:ext>
              </a:extLst>
            </p:cNvPr>
            <p:cNvSpPr/>
            <p:nvPr/>
          </p:nvSpPr>
          <p:spPr>
            <a:xfrm>
              <a:off x="3750590" y="2045776"/>
              <a:ext cx="1743559" cy="525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486675-970F-F946-9CFA-E72D63993B4C}"/>
                </a:ext>
              </a:extLst>
            </p:cNvPr>
            <p:cNvSpPr txBox="1"/>
            <p:nvPr/>
          </p:nvSpPr>
          <p:spPr>
            <a:xfrm>
              <a:off x="3799739" y="2115754"/>
              <a:ext cx="1561855" cy="40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>
                  <a:latin typeface="Arial" panose="020B0604020202020204" pitchFamily="34" charset="0"/>
                  <a:cs typeface="Arial" panose="020B0604020202020204" pitchFamily="34" charset="0"/>
                </a:rPr>
                <a:t>Attacks on Data</a:t>
              </a:r>
            </a:p>
            <a:p>
              <a:pPr marL="234945" indent="-234945">
                <a:buFont typeface="Arial" panose="020B0604020202020204" pitchFamily="34" charset="0"/>
                <a:buChar char="•"/>
              </a:pPr>
              <a:r>
                <a:rPr lang="en-US" sz="1867" dirty="0">
                  <a:latin typeface="Arial" panose="020B0604020202020204" pitchFamily="34" charset="0"/>
                  <a:cs typeface="Arial" panose="020B0604020202020204" pitchFamily="34" charset="0"/>
                </a:rPr>
                <a:t>Attribute inference</a:t>
              </a:r>
            </a:p>
            <a:p>
              <a:pPr marL="234945" indent="-234945">
                <a:buFont typeface="Arial" panose="020B0604020202020204" pitchFamily="34" charset="0"/>
                <a:buChar char="•"/>
              </a:pPr>
              <a:r>
                <a:rPr lang="en-US" sz="1867" dirty="0">
                  <a:latin typeface="Arial" panose="020B0604020202020204" pitchFamily="34" charset="0"/>
                  <a:cs typeface="Arial" panose="020B0604020202020204" pitchFamily="34" charset="0"/>
                </a:rPr>
                <a:t>Property inference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661B3A-760D-0547-A50F-0C34E5F36F4D}"/>
              </a:ext>
            </a:extLst>
          </p:cNvPr>
          <p:cNvGrpSpPr/>
          <p:nvPr/>
        </p:nvGrpSpPr>
        <p:grpSpPr>
          <a:xfrm>
            <a:off x="5531499" y="4288584"/>
            <a:ext cx="2821100" cy="1302709"/>
            <a:chOff x="3750590" y="2045776"/>
            <a:chExt cx="1658196" cy="48021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1D3982-3616-1F4B-AA0B-2204B8A4CB36}"/>
                </a:ext>
              </a:extLst>
            </p:cNvPr>
            <p:cNvSpPr/>
            <p:nvPr/>
          </p:nvSpPr>
          <p:spPr>
            <a:xfrm>
              <a:off x="3750590" y="2045776"/>
              <a:ext cx="1636885" cy="480212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00C577-2279-3F40-AF48-0D9BD37718C9}"/>
                </a:ext>
              </a:extLst>
            </p:cNvPr>
            <p:cNvSpPr txBox="1"/>
            <p:nvPr/>
          </p:nvSpPr>
          <p:spPr>
            <a:xfrm>
              <a:off x="3771901" y="2100824"/>
              <a:ext cx="1636885" cy="36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Arial" panose="020B0604020202020204" pitchFamily="34" charset="0"/>
                  <a:cs typeface="Arial" panose="020B0604020202020204" pitchFamily="34" charset="0"/>
                </a:rPr>
                <a:t>Attacks on Model</a:t>
              </a:r>
            </a:p>
            <a:p>
              <a:pPr marL="152396" indent="-152396">
                <a:buFont typeface="Arial" panose="020B0604020202020204" pitchFamily="34" charset="0"/>
                <a:buChar char="•"/>
              </a:pPr>
              <a:r>
                <a:rPr lang="en-US" sz="1867" dirty="0">
                  <a:latin typeface="Arial" panose="020B0604020202020204" pitchFamily="34" charset="0"/>
                  <a:cs typeface="Arial" panose="020B0604020202020204" pitchFamily="34" charset="0"/>
                </a:rPr>
                <a:t>Membership inference</a:t>
              </a:r>
            </a:p>
            <a:p>
              <a:pPr marL="152396" indent="-152396">
                <a:buFont typeface="Arial" panose="020B0604020202020204" pitchFamily="34" charset="0"/>
                <a:buChar char="•"/>
              </a:pPr>
              <a:r>
                <a:rPr lang="en-US" sz="1867" dirty="0">
                  <a:latin typeface="Arial" panose="020B0604020202020204" pitchFamily="34" charset="0"/>
                  <a:cs typeface="Arial" panose="020B0604020202020204" pitchFamily="34" charset="0"/>
                </a:rPr>
                <a:t>Model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74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1272074" y="1212954"/>
            <a:ext cx="9943322" cy="550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Goal: </a:t>
            </a:r>
            <a:r>
              <a:rPr lang="en-US" dirty="0">
                <a:solidFill>
                  <a:srgbClr val="000000"/>
                </a:solidFill>
              </a:rPr>
              <a:t>Adversarial client learns </a:t>
            </a:r>
            <a:r>
              <a:rPr lang="en-US" dirty="0">
                <a:solidFill>
                  <a:srgbClr val="0000FF"/>
                </a:solidFill>
              </a:rPr>
              <a:t>close approximation </a:t>
            </a:r>
            <a:r>
              <a:rPr lang="en-US" dirty="0">
                <a:solidFill>
                  <a:srgbClr val="000000"/>
                </a:solidFill>
              </a:rPr>
              <a:t>of  f  using as few queries as possible</a:t>
            </a:r>
          </a:p>
          <a:p>
            <a:pPr marL="0" indent="0">
              <a:buNone/>
            </a:pPr>
            <a:endParaRPr lang="en-US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00000"/>
              </a:solidFill>
            </a:endParaRPr>
          </a:p>
          <a:p>
            <a:pPr marL="0" indent="0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b="1" dirty="0">
                <a:solidFill>
                  <a:srgbClr val="000000"/>
                </a:solidFill>
              </a:rPr>
              <a:t>Applications:</a:t>
            </a:r>
          </a:p>
          <a:p>
            <a:pPr>
              <a:spcBef>
                <a:spcPts val="600"/>
              </a:spcBef>
              <a:spcAft>
                <a:spcPts val="600"/>
              </a:spcAft>
              <a:buAutoNum type="arabicParenR"/>
            </a:pPr>
            <a:r>
              <a:rPr lang="en-US" dirty="0"/>
              <a:t> Undermine </a:t>
            </a:r>
            <a:r>
              <a:rPr lang="en-US" dirty="0">
                <a:solidFill>
                  <a:srgbClr val="FF0000"/>
                </a:solidFill>
              </a:rPr>
              <a:t>pay-for-prediction </a:t>
            </a:r>
            <a:r>
              <a:rPr lang="en-US" dirty="0"/>
              <a:t>pricing model</a:t>
            </a:r>
          </a:p>
          <a:p>
            <a:pPr>
              <a:spcBef>
                <a:spcPts val="600"/>
              </a:spcBef>
              <a:spcAft>
                <a:spcPts val="600"/>
              </a:spcAft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 Facilitate </a:t>
            </a:r>
            <a:r>
              <a:rPr lang="en-US" dirty="0">
                <a:solidFill>
                  <a:srgbClr val="008000"/>
                </a:solidFill>
              </a:rPr>
              <a:t>privacy attacks </a:t>
            </a: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Stepping stone to </a:t>
            </a:r>
            <a:r>
              <a:rPr lang="en-US" dirty="0">
                <a:solidFill>
                  <a:srgbClr val="0000FF"/>
                </a:solidFill>
              </a:rPr>
              <a:t>model-evasion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/>
              <a:t>[Lowd, Meek – 2005] [</a:t>
            </a:r>
            <a:r>
              <a:rPr lang="en-US" dirty="0" err="1"/>
              <a:t>Srndic</a:t>
            </a:r>
            <a:r>
              <a:rPr lang="en-US" dirty="0"/>
              <a:t>, </a:t>
            </a:r>
            <a:r>
              <a:rPr lang="en-US" dirty="0" err="1"/>
              <a:t>Laskov</a:t>
            </a:r>
            <a:r>
              <a:rPr lang="en-US" dirty="0"/>
              <a:t> – 2014]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18"/>
            <a:ext cx="10515600" cy="1325563"/>
          </a:xfrm>
        </p:spPr>
        <p:txBody>
          <a:bodyPr/>
          <a:lstStyle/>
          <a:p>
            <a:r>
              <a:rPr lang="en-US" dirty="0"/>
              <a:t>Model Extraction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521D-34C1-5A49-8E87-018207F5BF1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69" y="3083447"/>
            <a:ext cx="1169298" cy="1023904"/>
          </a:xfrm>
          <a:prstGeom prst="rect">
            <a:avLst/>
          </a:prstGeom>
        </p:spPr>
      </p:pic>
      <p:sp>
        <p:nvSpPr>
          <p:cNvPr id="68" name="Cloud 67"/>
          <p:cNvSpPr/>
          <p:nvPr/>
        </p:nvSpPr>
        <p:spPr>
          <a:xfrm rot="10800000">
            <a:off x="5407115" y="2492892"/>
            <a:ext cx="2087490" cy="1392979"/>
          </a:xfrm>
          <a:prstGeom prst="cloud">
            <a:avLst/>
          </a:prstGeom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91347" y="2845514"/>
            <a:ext cx="800100" cy="727008"/>
          </a:xfrm>
          <a:prstGeom prst="rect">
            <a:avLst/>
          </a:prstGeom>
          <a:noFill/>
        </p:spPr>
      </p:pic>
      <p:grpSp>
        <p:nvGrpSpPr>
          <p:cNvPr id="72" name="Group 71"/>
          <p:cNvGrpSpPr/>
          <p:nvPr/>
        </p:nvGrpSpPr>
        <p:grpSpPr>
          <a:xfrm>
            <a:off x="3316986" y="2765239"/>
            <a:ext cx="1447800" cy="919999"/>
            <a:chOff x="1575730" y="3583492"/>
            <a:chExt cx="1447800" cy="914400"/>
          </a:xfrm>
        </p:grpSpPr>
        <p:sp>
          <p:nvSpPr>
            <p:cNvPr id="73" name="Rounded Rectangle 72"/>
            <p:cNvSpPr/>
            <p:nvPr/>
          </p:nvSpPr>
          <p:spPr>
            <a:xfrm>
              <a:off x="1575730" y="3583492"/>
              <a:ext cx="1447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dirty="0"/>
                <a:t>Attack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7160" y="3957477"/>
              <a:ext cx="467400" cy="480463"/>
            </a:xfrm>
            <a:prstGeom prst="rect">
              <a:avLst/>
            </a:prstGeom>
            <a:ln w="28575" cmpd="sng">
              <a:noFill/>
            </a:ln>
          </p:spPr>
        </p:pic>
      </p:grpSp>
      <p:cxnSp>
        <p:nvCxnSpPr>
          <p:cNvPr id="75" name="Straight Arrow Connector 74"/>
          <p:cNvCxnSpPr/>
          <p:nvPr/>
        </p:nvCxnSpPr>
        <p:spPr>
          <a:xfrm>
            <a:off x="4764787" y="3107007"/>
            <a:ext cx="92488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4764787" y="3342420"/>
            <a:ext cx="9248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689673" y="2769003"/>
            <a:ext cx="1447800" cy="914400"/>
            <a:chOff x="4077482" y="2176433"/>
            <a:chExt cx="1447800" cy="914400"/>
          </a:xfrm>
        </p:grpSpPr>
        <p:sp>
          <p:nvSpPr>
            <p:cNvPr id="78" name="Rounded Rectangle 77"/>
            <p:cNvSpPr/>
            <p:nvPr/>
          </p:nvSpPr>
          <p:spPr>
            <a:xfrm>
              <a:off x="4077482" y="2176433"/>
              <a:ext cx="1447800" cy="914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dirty="0"/>
                <a:t>Model f</a:t>
              </a: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8912" y="2550590"/>
              <a:ext cx="467400" cy="480463"/>
            </a:xfrm>
            <a:prstGeom prst="rect">
              <a:avLst/>
            </a:prstGeom>
            <a:ln w="28575" cmpd="sng">
              <a:noFill/>
            </a:ln>
          </p:spPr>
        </p:pic>
      </p:grpSp>
      <p:sp>
        <p:nvSpPr>
          <p:cNvPr id="80" name="Up Arrow 79"/>
          <p:cNvSpPr/>
          <p:nvPr/>
        </p:nvSpPr>
        <p:spPr>
          <a:xfrm rot="16200000">
            <a:off x="7212268" y="3032212"/>
            <a:ext cx="299354" cy="448944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7586417" y="2736564"/>
            <a:ext cx="889998" cy="952439"/>
            <a:chOff x="6712168" y="4766398"/>
            <a:chExt cx="889998" cy="952439"/>
          </a:xfrm>
        </p:grpSpPr>
        <p:pic>
          <p:nvPicPr>
            <p:cNvPr id="82" name="Content Placeholder 4"/>
            <p:cNvPicPr>
              <a:picLocks noChangeAspect="1"/>
            </p:cNvPicPr>
            <p:nvPr/>
          </p:nvPicPr>
          <p:blipFill rotWithShape="1">
            <a:blip r:embed="rId7"/>
            <a:srcRect t="-6144" b="-871"/>
            <a:stretch/>
          </p:blipFill>
          <p:spPr>
            <a:xfrm>
              <a:off x="6712168" y="4766398"/>
              <a:ext cx="889998" cy="952439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6831479" y="4767510"/>
              <a:ext cx="62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Data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764787" y="2807311"/>
            <a:ext cx="92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764786" y="3312275"/>
            <a:ext cx="95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</a:t>
            </a:r>
          </a:p>
        </p:txBody>
      </p:sp>
      <p:cxnSp>
        <p:nvCxnSpPr>
          <p:cNvPr id="70" name="Straight Arrow Connector 69"/>
          <p:cNvCxnSpPr>
            <a:stCxn id="73" idx="1"/>
          </p:cNvCxnSpPr>
          <p:nvPr/>
        </p:nvCxnSpPr>
        <p:spPr>
          <a:xfrm flipH="1">
            <a:off x="2884914" y="3225238"/>
            <a:ext cx="4320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391447" y="3005462"/>
            <a:ext cx="493466" cy="3971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cs typeface="Chalkduster"/>
              </a:rPr>
              <a:t>f’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4" name="Rounded Rectangular Callout 53"/>
          <p:cNvSpPr/>
          <p:nvPr/>
        </p:nvSpPr>
        <p:spPr>
          <a:xfrm>
            <a:off x="5160207" y="2157517"/>
            <a:ext cx="4339961" cy="381000"/>
          </a:xfrm>
          <a:prstGeom prst="wedgeRoundRectCallout">
            <a:avLst>
              <a:gd name="adj1" fmla="val -35017"/>
              <a:gd name="adj2" fmla="val -783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0000"/>
                </a:solidFill>
              </a:rPr>
              <a:t>Target: f(x) = f’</a:t>
            </a:r>
            <a:r>
              <a:rPr lang="en-US" sz="2000" dirty="0">
                <a:solidFill>
                  <a:srgbClr val="000000"/>
                </a:solidFill>
                <a:cs typeface="Chalkduster"/>
              </a:rPr>
              <a:t>(x)</a:t>
            </a:r>
            <a:r>
              <a:rPr lang="en-US" sz="2000" dirty="0">
                <a:solidFill>
                  <a:srgbClr val="000000"/>
                </a:solidFill>
              </a:rPr>
              <a:t> on ≥ 99.9% of inputs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683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41"/>
    </mc:Choice>
    <mc:Fallback xmlns="">
      <p:transition xmlns:p14="http://schemas.microsoft.com/office/powerpoint/2010/main" spd="slow" advTm="10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loud 101"/>
          <p:cNvSpPr/>
          <p:nvPr/>
        </p:nvSpPr>
        <p:spPr>
          <a:xfrm rot="10800000">
            <a:off x="6102268" y="2709109"/>
            <a:ext cx="2087490" cy="1392979"/>
          </a:xfrm>
          <a:prstGeom prst="cloud">
            <a:avLst/>
          </a:prstGeom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954" y="196669"/>
            <a:ext cx="10515600" cy="1325563"/>
          </a:xfrm>
        </p:spPr>
        <p:txBody>
          <a:bodyPr/>
          <a:lstStyle/>
          <a:p>
            <a:r>
              <a:rPr lang="en-US" dirty="0"/>
              <a:t>Model Extraction Example: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114" y="1554556"/>
            <a:ext cx="10384085" cy="5013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Goal: </a:t>
            </a:r>
            <a:r>
              <a:rPr lang="en-US" dirty="0">
                <a:solidFill>
                  <a:srgbClr val="000000"/>
                </a:solidFill>
              </a:rPr>
              <a:t>Adversarial client learns </a:t>
            </a:r>
            <a:r>
              <a:rPr lang="en-US" dirty="0">
                <a:solidFill>
                  <a:srgbClr val="0000FF"/>
                </a:solidFill>
              </a:rPr>
              <a:t>close approximation </a:t>
            </a:r>
            <a:r>
              <a:rPr lang="en-US" dirty="0">
                <a:solidFill>
                  <a:srgbClr val="000000"/>
                </a:solidFill>
              </a:rPr>
              <a:t>of  f  using as few queries as possible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521D-34C1-5A49-8E87-018207F5BF13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H="1">
            <a:off x="3580067" y="3441455"/>
            <a:ext cx="4320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500" y="3061731"/>
            <a:ext cx="800100" cy="727008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4012139" y="2981456"/>
            <a:ext cx="1447800" cy="919999"/>
            <a:chOff x="1575730" y="3583492"/>
            <a:chExt cx="1447800" cy="914400"/>
          </a:xfrm>
        </p:grpSpPr>
        <p:sp>
          <p:nvSpPr>
            <p:cNvPr id="33" name="Rounded Rectangle 32"/>
            <p:cNvSpPr/>
            <p:nvPr/>
          </p:nvSpPr>
          <p:spPr>
            <a:xfrm>
              <a:off x="1575730" y="3583492"/>
              <a:ext cx="1447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dirty="0"/>
                <a:t>Attack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160" y="3957477"/>
              <a:ext cx="467400" cy="480463"/>
            </a:xfrm>
            <a:prstGeom prst="rect">
              <a:avLst/>
            </a:prstGeom>
            <a:ln w="28575" cmpd="sng">
              <a:noFill/>
            </a:ln>
          </p:spPr>
        </p:pic>
      </p:grpSp>
      <p:cxnSp>
        <p:nvCxnSpPr>
          <p:cNvPr id="39" name="Straight Arrow Connector 38"/>
          <p:cNvCxnSpPr/>
          <p:nvPr/>
        </p:nvCxnSpPr>
        <p:spPr>
          <a:xfrm>
            <a:off x="5459940" y="3323224"/>
            <a:ext cx="92488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459940" y="3558637"/>
            <a:ext cx="9248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2286501" y="4866087"/>
            <a:ext cx="5893975" cy="946117"/>
            <a:chOff x="963046" y="4054649"/>
            <a:chExt cx="5893975" cy="946117"/>
          </a:xfrm>
        </p:grpSpPr>
        <p:sp>
          <p:nvSpPr>
            <p:cNvPr id="62" name="TextBox 61"/>
            <p:cNvSpPr txBox="1"/>
            <p:nvPr/>
          </p:nvSpPr>
          <p:spPr>
            <a:xfrm>
              <a:off x="4707299" y="4292880"/>
              <a:ext cx="2149722" cy="707886"/>
            </a:xfrm>
            <a:prstGeom prst="rect">
              <a:avLst/>
            </a:prstGeom>
            <a:noFill/>
            <a:ln>
              <a:solidFill>
                <a:srgbClr val="4F81BD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Linear equation in </a:t>
              </a:r>
            </a:p>
            <a:p>
              <a:r>
                <a:rPr lang="en-US" sz="2000" dirty="0"/>
                <a:t>n+1 unknowns </a:t>
              </a:r>
              <a:r>
                <a:rPr lang="en-US" sz="2000" dirty="0" err="1">
                  <a:solidFill>
                    <a:srgbClr val="008000"/>
                  </a:solidFill>
                </a:rPr>
                <a:t>w</a:t>
              </a:r>
              <a:r>
                <a:rPr lang="en-US" sz="2000" dirty="0" err="1"/>
                <a:t>,</a:t>
              </a:r>
              <a:r>
                <a:rPr lang="en-US" sz="2000" dirty="0" err="1">
                  <a:solidFill>
                    <a:srgbClr val="008000"/>
                  </a:solidFill>
                </a:rPr>
                <a:t>b</a:t>
              </a:r>
              <a:endParaRPr lang="en-US" sz="2000" dirty="0">
                <a:solidFill>
                  <a:srgbClr val="008000"/>
                </a:solidFill>
              </a:endParaRPr>
            </a:p>
          </p:txBody>
        </p:sp>
        <p:cxnSp>
          <p:nvCxnSpPr>
            <p:cNvPr id="63" name="Straight Arrow Connector 62"/>
            <p:cNvCxnSpPr>
              <a:stCxn id="62" idx="1"/>
              <a:endCxn id="53" idx="3"/>
            </p:cNvCxnSpPr>
            <p:nvPr/>
          </p:nvCxnSpPr>
          <p:spPr>
            <a:xfrm flipH="1" flipV="1">
              <a:off x="4151402" y="4523713"/>
              <a:ext cx="555897" cy="1231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963046" y="4054649"/>
              <a:ext cx="3188356" cy="903957"/>
              <a:chOff x="963046" y="3890567"/>
              <a:chExt cx="3188356" cy="90395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63046" y="4100730"/>
                <a:ext cx="4170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err="1"/>
                  <a:t>ln</a:t>
                </a:r>
                <a:endParaRPr lang="en-US" sz="2400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713538" y="4128798"/>
                <a:ext cx="14378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=  </a:t>
                </a:r>
                <a:r>
                  <a:rPr lang="en-US" sz="2400" dirty="0">
                    <a:solidFill>
                      <a:srgbClr val="008000"/>
                    </a:solidFill>
                  </a:rPr>
                  <a:t>w</a:t>
                </a:r>
                <a:r>
                  <a:rPr lang="en-US" sz="2400" dirty="0"/>
                  <a:t>*x + </a:t>
                </a:r>
                <a:r>
                  <a:rPr lang="en-US" sz="2400" dirty="0">
                    <a:solidFill>
                      <a:srgbClr val="008000"/>
                    </a:solidFill>
                  </a:rPr>
                  <a:t>b</a:t>
                </a:r>
                <a:endParaRPr lang="en-US" sz="24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406786" y="3890567"/>
                <a:ext cx="11387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f (x)</a:t>
                </a: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429973" y="4332859"/>
                <a:ext cx="111554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1 - f(x)</a:t>
                </a:r>
              </a:p>
            </p:txBody>
          </p:sp>
          <p:cxnSp>
            <p:nvCxnSpPr>
              <p:cNvPr id="56" name="Straight Connector 55"/>
              <p:cNvCxnSpPr/>
              <p:nvPr/>
            </p:nvCxnSpPr>
            <p:spPr>
              <a:xfrm>
                <a:off x="1406787" y="4357834"/>
                <a:ext cx="113872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1223747" y="4054122"/>
                <a:ext cx="1538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              )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368870" y="4249760"/>
            <a:ext cx="3172334" cy="461932"/>
            <a:chOff x="2045416" y="3438323"/>
            <a:chExt cx="3172334" cy="461932"/>
          </a:xfrm>
        </p:grpSpPr>
        <p:sp>
          <p:nvSpPr>
            <p:cNvPr id="86" name="TextBox 85"/>
            <p:cNvSpPr txBox="1"/>
            <p:nvPr/>
          </p:nvSpPr>
          <p:spPr>
            <a:xfrm>
              <a:off x="2045416" y="3438323"/>
              <a:ext cx="668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 (x)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13538" y="3438590"/>
              <a:ext cx="250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 1 / (1+e </a:t>
              </a:r>
              <a:r>
                <a:rPr lang="en-US" sz="2400" baseline="30000" dirty="0"/>
                <a:t>-(</a:t>
              </a:r>
              <a:r>
                <a:rPr lang="en-US" sz="2400" baseline="30000" dirty="0">
                  <a:solidFill>
                    <a:srgbClr val="008000"/>
                  </a:solidFill>
                </a:rPr>
                <a:t>w</a:t>
              </a:r>
              <a:r>
                <a:rPr lang="en-US" sz="2400" baseline="30000" dirty="0"/>
                <a:t>*x + </a:t>
              </a:r>
              <a:r>
                <a:rPr lang="en-US" sz="2400" baseline="30000" dirty="0">
                  <a:solidFill>
                    <a:srgbClr val="008000"/>
                  </a:solidFill>
                </a:rPr>
                <a:t>b</a:t>
              </a:r>
              <a:r>
                <a:rPr lang="en-US" sz="2400" baseline="30000" dirty="0"/>
                <a:t>)</a:t>
              </a:r>
              <a:r>
                <a:rPr lang="en-US" sz="2400" dirty="0"/>
                <a:t>) 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751164" y="3515122"/>
            <a:ext cx="630572" cy="762906"/>
            <a:chOff x="2251758" y="2783538"/>
            <a:chExt cx="630572" cy="762906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1758" y="2783538"/>
              <a:ext cx="505417" cy="62205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5111" y="2827052"/>
              <a:ext cx="505417" cy="62205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6913" y="2924393"/>
              <a:ext cx="505417" cy="622051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9754286" y="2666094"/>
            <a:ext cx="639206" cy="762906"/>
            <a:chOff x="1036796" y="2428739"/>
            <a:chExt cx="639206" cy="762906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6796" y="2428739"/>
              <a:ext cx="514051" cy="62580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0149" y="2472253"/>
              <a:ext cx="514051" cy="62580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1951" y="2565844"/>
              <a:ext cx="514051" cy="625801"/>
            </a:xfrm>
            <a:prstGeom prst="rect">
              <a:avLst/>
            </a:prstGeom>
          </p:spPr>
        </p:pic>
      </p:grpSp>
      <p:grpSp>
        <p:nvGrpSpPr>
          <p:cNvPr id="92" name="Group 91"/>
          <p:cNvGrpSpPr/>
          <p:nvPr/>
        </p:nvGrpSpPr>
        <p:grpSpPr>
          <a:xfrm>
            <a:off x="6384826" y="2985220"/>
            <a:ext cx="1447800" cy="914400"/>
            <a:chOff x="4077482" y="2176433"/>
            <a:chExt cx="1447800" cy="914400"/>
          </a:xfrm>
        </p:grpSpPr>
        <p:sp>
          <p:nvSpPr>
            <p:cNvPr id="93" name="Rounded Rectangle 92"/>
            <p:cNvSpPr/>
            <p:nvPr/>
          </p:nvSpPr>
          <p:spPr>
            <a:xfrm>
              <a:off x="4077482" y="2176433"/>
              <a:ext cx="1447800" cy="914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dirty="0"/>
                <a:t>Model f</a:t>
              </a: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8912" y="2550590"/>
              <a:ext cx="467400" cy="480463"/>
            </a:xfrm>
            <a:prstGeom prst="rect">
              <a:avLst/>
            </a:prstGeom>
            <a:ln w="28575" cmpd="sng">
              <a:noFill/>
            </a:ln>
          </p:spPr>
        </p:pic>
      </p:grpSp>
      <p:sp>
        <p:nvSpPr>
          <p:cNvPr id="95" name="TextBox 94"/>
          <p:cNvSpPr txBox="1"/>
          <p:nvPr/>
        </p:nvSpPr>
        <p:spPr>
          <a:xfrm>
            <a:off x="9171569" y="3701534"/>
            <a:ext cx="55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171568" y="2776558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7" name="Up Arrow 96"/>
          <p:cNvSpPr/>
          <p:nvPr/>
        </p:nvSpPr>
        <p:spPr>
          <a:xfrm rot="16200000">
            <a:off x="7907421" y="3248429"/>
            <a:ext cx="299354" cy="448944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8281570" y="2952781"/>
            <a:ext cx="889998" cy="952439"/>
            <a:chOff x="6712168" y="4766398"/>
            <a:chExt cx="889998" cy="952439"/>
          </a:xfrm>
        </p:grpSpPr>
        <p:pic>
          <p:nvPicPr>
            <p:cNvPr id="99" name="Content Placeholder 4"/>
            <p:cNvPicPr>
              <a:picLocks noChangeAspect="1"/>
            </p:cNvPicPr>
            <p:nvPr/>
          </p:nvPicPr>
          <p:blipFill rotWithShape="1">
            <a:blip r:embed="rId7"/>
            <a:srcRect t="-6144" b="-871"/>
            <a:stretch/>
          </p:blipFill>
          <p:spPr>
            <a:xfrm>
              <a:off x="6712168" y="4766398"/>
              <a:ext cx="889998" cy="952439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6831479" y="4767510"/>
              <a:ext cx="6740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Data</a:t>
              </a:r>
            </a:p>
          </p:txBody>
        </p:sp>
      </p:grpSp>
      <p:sp>
        <p:nvSpPr>
          <p:cNvPr id="101" name="Rounded Rectangular Callout 100"/>
          <p:cNvSpPr/>
          <p:nvPr/>
        </p:nvSpPr>
        <p:spPr>
          <a:xfrm>
            <a:off x="6285748" y="2395558"/>
            <a:ext cx="3195010" cy="381000"/>
          </a:xfrm>
          <a:prstGeom prst="wedgeRoundRectCallout">
            <a:avLst>
              <a:gd name="adj1" fmla="val -34652"/>
              <a:gd name="adj2" fmla="val -912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f(x) = f’</a:t>
            </a:r>
            <a:r>
              <a:rPr lang="en-US" sz="2000" dirty="0">
                <a:solidFill>
                  <a:srgbClr val="000000"/>
                </a:solidFill>
                <a:cs typeface="Chalkduster"/>
              </a:rPr>
              <a:t>(x)</a:t>
            </a:r>
            <a:r>
              <a:rPr lang="en-US" sz="2000" dirty="0">
                <a:solidFill>
                  <a:srgbClr val="000000"/>
                </a:solidFill>
              </a:rPr>
              <a:t> on 100% of inputs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112513" y="5943121"/>
            <a:ext cx="7961376" cy="52588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b="1" dirty="0"/>
              <a:t>Query n+1 </a:t>
            </a:r>
            <a:r>
              <a:rPr lang="en-US" sz="2000" b="1" dirty="0">
                <a:solidFill>
                  <a:srgbClr val="FF0000"/>
                </a:solidFill>
              </a:rPr>
              <a:t>random points </a:t>
            </a:r>
            <a:r>
              <a:rPr lang="en-US" sz="2000" b="1" dirty="0">
                <a:sym typeface="Wingdings"/>
              </a:rPr>
              <a:t>⇒ solve a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linear system </a:t>
            </a:r>
            <a:r>
              <a:rPr lang="en-US" sz="2000" b="1" dirty="0">
                <a:sym typeface="Wingdings"/>
              </a:rPr>
              <a:t>of n+1 equations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59940" y="3023528"/>
            <a:ext cx="92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459939" y="3528492"/>
            <a:ext cx="95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086600" y="3227414"/>
            <a:ext cx="523706" cy="3971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cs typeface="Chalkduster"/>
              </a:rPr>
              <a:t>f’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248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E724E-BA2C-3341-ADE3-CF077E6F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74" y="949588"/>
            <a:ext cx="10241768" cy="5771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inference attack</a:t>
            </a:r>
          </a:p>
        </p:txBody>
      </p:sp>
    </p:spTree>
    <p:extLst>
      <p:ext uri="{BB962C8B-B14F-4D97-AF65-F5344CB8AC3E}">
        <p14:creationId xmlns:p14="http://schemas.microsoft.com/office/powerpoint/2010/main" val="2389799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415600" y="41348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 Overfitted Models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00" y="1560167"/>
            <a:ext cx="9065001" cy="509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21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15600" y="32354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against ML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399" y="1087144"/>
            <a:ext cx="8197834" cy="5493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61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416F3-A5BD-6544-80E8-6BA4AA51DF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17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AD453-7457-DD4C-95C8-1572CA95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836" y="1048480"/>
            <a:ext cx="3697395" cy="221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BDFE0-7428-BE4E-8139-1988AC897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726" y="1033819"/>
            <a:ext cx="3603485" cy="2230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91C190-94DA-F741-8F50-6D88988F8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0" y="1075984"/>
            <a:ext cx="3815902" cy="2156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DD62F5-F33A-6F40-8B92-0FB1EE1B6AEC}"/>
              </a:ext>
            </a:extLst>
          </p:cNvPr>
          <p:cNvSpPr txBox="1"/>
          <p:nvPr/>
        </p:nvSpPr>
        <p:spPr>
          <a:xfrm>
            <a:off x="1229193" y="3380125"/>
            <a:ext cx="102382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Target Model (the one that a cloud service build’s):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Data that you want to 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Class prediction probability and final prediction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Shadow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Data from the same input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Class prediction probability and final prediction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Attack Model: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class prediction probability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member or not-member</a:t>
            </a:r>
          </a:p>
        </p:txBody>
      </p:sp>
      <p:sp>
        <p:nvSpPr>
          <p:cNvPr id="12" name="Google Shape;136;p23">
            <a:extLst>
              <a:ext uri="{FF2B5EF4-FFF2-40B4-BE49-F238E27FC236}">
                <a16:creationId xmlns:a16="http://schemas.microsoft.com/office/drawing/2014/main" id="{073F65F8-A1D3-684E-AA03-47017CEC7A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611" y="12289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Models needed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66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Constructing the Attack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Google Shape;208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18</a:t>
            </a:fld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00" y="1533617"/>
            <a:ext cx="11694603" cy="29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415600" y="4688233"/>
            <a:ext cx="6180800" cy="1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Generate Synthetic Data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Train Shadow Models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3: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Train the Attack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F5D271-690B-F547-986A-51DD983C49D6}"/>
              </a:ext>
            </a:extLst>
          </p:cNvPr>
          <p:cNvSpPr/>
          <p:nvPr/>
        </p:nvSpPr>
        <p:spPr>
          <a:xfrm>
            <a:off x="6717957" y="5685687"/>
            <a:ext cx="522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Membership Inference Attacks Against Machine Learning Models.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Reza Shokri ; Marco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Stronati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Congzheng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Song ; Vitaly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Shmatikov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   IEEE SP 2017</a:t>
            </a:r>
            <a:endParaRPr lang="en-US" sz="12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45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Attack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19</a:t>
            </a:fld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963976"/>
            <a:ext cx="11785603" cy="293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415600" y="4891433"/>
            <a:ext cx="10624800" cy="1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Get the prediction vector on the target record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Get the prediction of the attack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0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39251B-9FFB-A94F-932F-363C20F9E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57" y="163889"/>
            <a:ext cx="10515600" cy="699564"/>
          </a:xfrm>
        </p:spPr>
        <p:txBody>
          <a:bodyPr/>
          <a:lstStyle/>
          <a:p>
            <a:r>
              <a:rPr lang="en-US" dirty="0"/>
              <a:t>Final Exam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734F55-7C74-2A46-AD18-31E22172B39C}"/>
              </a:ext>
            </a:extLst>
          </p:cNvPr>
          <p:cNvSpPr/>
          <p:nvPr/>
        </p:nvSpPr>
        <p:spPr>
          <a:xfrm>
            <a:off x="469557" y="1153280"/>
            <a:ext cx="11359028" cy="4747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Format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Short questions (total around 8 questions + 1 bonus)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90 mins (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In class)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Date and Time: Dec 07, 2023 from 8:30 am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Only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post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midterm content</a:t>
            </a:r>
          </a:p>
          <a:p>
            <a:pPr lvl="1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Template questions for you to better prepare (similar to midterm):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Explain how approach X works? How would you use X under a given scenario 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are the limitations of X and how does Y resolve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Demonstrate how X works. [with illustrative example]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Construct a solution for the following scenario.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Open-ended questions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Compare X with Y under this scenario.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difference between X and Y?</a:t>
            </a:r>
          </a:p>
          <a:p>
            <a:pPr lvl="1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Important: Look at assignments and class discussions</a:t>
            </a:r>
          </a:p>
        </p:txBody>
      </p:sp>
    </p:spTree>
    <p:extLst>
      <p:ext uri="{BB962C8B-B14F-4D97-AF65-F5344CB8AC3E}">
        <p14:creationId xmlns:p14="http://schemas.microsoft.com/office/powerpoint/2010/main" val="2038647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Federated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9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230E-F299-41A2-A740-44464039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88" y="1210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/ Federated Learning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 descr="services">
            <a:extLst>
              <a:ext uri="{FF2B5EF4-FFF2-40B4-BE49-F238E27FC236}">
                <a16:creationId xmlns:a16="http://schemas.microsoft.com/office/drawing/2014/main" id="{A1E2B924-1C76-468D-971B-5DD76658CFE1}"/>
              </a:ext>
            </a:extLst>
          </p:cNvPr>
          <p:cNvGrpSpPr/>
          <p:nvPr/>
        </p:nvGrpSpPr>
        <p:grpSpPr>
          <a:xfrm>
            <a:off x="1081398" y="1734745"/>
            <a:ext cx="2569750" cy="2200839"/>
            <a:chOff x="1081398" y="1734745"/>
            <a:chExt cx="2569750" cy="2200839"/>
          </a:xfrm>
        </p:grpSpPr>
        <p:pic>
          <p:nvPicPr>
            <p:cNvPr id="6" name="Picture 5" descr="google service">
              <a:extLst>
                <a:ext uri="{FF2B5EF4-FFF2-40B4-BE49-F238E27FC236}">
                  <a16:creationId xmlns:a16="http://schemas.microsoft.com/office/drawing/2014/main" id="{33B5778E-53B4-40D6-A36F-A69C209A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98" y="1734745"/>
              <a:ext cx="940094" cy="940094"/>
            </a:xfrm>
            <a:prstGeom prst="rect">
              <a:avLst/>
            </a:prstGeom>
          </p:spPr>
        </p:pic>
        <p:pic>
          <p:nvPicPr>
            <p:cNvPr id="8" name="Picture 7" descr="google service">
              <a:extLst>
                <a:ext uri="{FF2B5EF4-FFF2-40B4-BE49-F238E27FC236}">
                  <a16:creationId xmlns:a16="http://schemas.microsoft.com/office/drawing/2014/main" id="{586D2D7E-D065-4BCD-A3D6-C7AD1D75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98" y="2984992"/>
              <a:ext cx="940093" cy="9400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12B96-4FB9-4D1D-AD7A-DF1D01355E8D}"/>
                </a:ext>
              </a:extLst>
            </p:cNvPr>
            <p:cNvSpPr txBox="1"/>
            <p:nvPr/>
          </p:nvSpPr>
          <p:spPr>
            <a:xfrm>
              <a:off x="2020441" y="3104587"/>
              <a:ext cx="16307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/>
                <a:t>Tensorflow</a:t>
              </a:r>
              <a:r>
                <a:rPr lang="en-US" altLang="zh-CN" sz="2400" dirty="0"/>
                <a:t> Federated</a:t>
              </a:r>
              <a:endParaRPr lang="zh-CN" altLang="en-US" sz="2400" dirty="0"/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7E2BA409-A201-4EAE-AEAD-23A99CC93E6E}"/>
                </a:ext>
              </a:extLst>
            </p:cNvPr>
            <p:cNvSpPr txBox="1"/>
            <p:nvPr/>
          </p:nvSpPr>
          <p:spPr>
            <a:xfrm>
              <a:off x="2016974" y="2127869"/>
              <a:ext cx="1439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/>
                <a:t>Gboard</a:t>
              </a:r>
              <a:endParaRPr lang="zh-CN" altLang="en-US" dirty="0"/>
            </a:p>
          </p:txBody>
        </p:sp>
      </p:grpSp>
      <p:grpSp>
        <p:nvGrpSpPr>
          <p:cNvPr id="284" name="Group 283" descr="server">
            <a:extLst>
              <a:ext uri="{FF2B5EF4-FFF2-40B4-BE49-F238E27FC236}">
                <a16:creationId xmlns:a16="http://schemas.microsoft.com/office/drawing/2014/main" id="{ADC83820-B0C1-4B32-9CF3-37520E21EF1D}"/>
              </a:ext>
            </a:extLst>
          </p:cNvPr>
          <p:cNvGrpSpPr/>
          <p:nvPr/>
        </p:nvGrpSpPr>
        <p:grpSpPr>
          <a:xfrm>
            <a:off x="5476606" y="1770829"/>
            <a:ext cx="2292134" cy="2269402"/>
            <a:chOff x="5333734" y="1690688"/>
            <a:chExt cx="2292134" cy="2269402"/>
          </a:xfrm>
        </p:grpSpPr>
        <p:pic>
          <p:nvPicPr>
            <p:cNvPr id="285" name="Picture 284" descr="server">
              <a:extLst>
                <a:ext uri="{FF2B5EF4-FFF2-40B4-BE49-F238E27FC236}">
                  <a16:creationId xmlns:a16="http://schemas.microsoft.com/office/drawing/2014/main" id="{CA0EE93B-0441-4478-8C57-AB285994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214" y="1690688"/>
              <a:ext cx="1964654" cy="2269402"/>
            </a:xfrm>
            <a:prstGeom prst="rect">
              <a:avLst/>
            </a:prstGeom>
          </p:spPr>
        </p:pic>
        <p:pic>
          <p:nvPicPr>
            <p:cNvPr id="287" name="Graphic 286" descr="Brain">
              <a:extLst>
                <a:ext uri="{FF2B5EF4-FFF2-40B4-BE49-F238E27FC236}">
                  <a16:creationId xmlns:a16="http://schemas.microsoft.com/office/drawing/2014/main" id="{AE296FB1-2003-46C1-B94D-0964A0EA4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33734" y="2027292"/>
              <a:ext cx="1026686" cy="1026686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E16A128-9AC5-4ECC-8CB2-AA677FED0D90}"/>
                </a:ext>
              </a:extLst>
            </p:cNvPr>
            <p:cNvSpPr txBox="1"/>
            <p:nvPr/>
          </p:nvSpPr>
          <p:spPr>
            <a:xfrm>
              <a:off x="5333734" y="1812472"/>
              <a:ext cx="914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cs typeface="Calibri" panose="020F0502020204030204" pitchFamily="34" charset="0"/>
                </a:rPr>
                <a:t>Server</a:t>
              </a:r>
              <a:endParaRPr lang="zh-CN" altLang="en-US" sz="20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FC7644DC-164E-4ACC-BF90-7E9BACC8414B}"/>
              </a:ext>
            </a:extLst>
          </p:cNvPr>
          <p:cNvSpPr txBox="1"/>
          <p:nvPr/>
        </p:nvSpPr>
        <p:spPr>
          <a:xfrm>
            <a:off x="7248345" y="1690688"/>
            <a:ext cx="443293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clients want to collaboratively train a model</a:t>
            </a:r>
          </a:p>
        </p:txBody>
      </p:sp>
      <p:pic>
        <p:nvPicPr>
          <p:cNvPr id="5" name="Graphic 4" descr="Smartphone&#10;">
            <a:extLst>
              <a:ext uri="{FF2B5EF4-FFF2-40B4-BE49-F238E27FC236}">
                <a16:creationId xmlns:a16="http://schemas.microsoft.com/office/drawing/2014/main" id="{D85C0638-C379-44EB-8CCF-D5C1432F9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1526" y="4788209"/>
            <a:ext cx="914400" cy="914400"/>
          </a:xfrm>
          <a:prstGeom prst="rect">
            <a:avLst/>
          </a:prstGeom>
        </p:spPr>
      </p:pic>
      <p:pic>
        <p:nvPicPr>
          <p:cNvPr id="153" name="Graphic 152" descr="Smartphone&#10;">
            <a:extLst>
              <a:ext uri="{FF2B5EF4-FFF2-40B4-BE49-F238E27FC236}">
                <a16:creationId xmlns:a16="http://schemas.microsoft.com/office/drawing/2014/main" id="{3B51AC3F-2055-4C30-B095-A48A92F5B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42788" y="4788209"/>
            <a:ext cx="914400" cy="914400"/>
          </a:xfrm>
          <a:prstGeom prst="rect">
            <a:avLst/>
          </a:prstGeom>
        </p:spPr>
      </p:pic>
      <p:pic>
        <p:nvPicPr>
          <p:cNvPr id="155" name="Graphic 154" descr="Smartphone&#10;">
            <a:extLst>
              <a:ext uri="{FF2B5EF4-FFF2-40B4-BE49-F238E27FC236}">
                <a16:creationId xmlns:a16="http://schemas.microsoft.com/office/drawing/2014/main" id="{11B63F52-EDCD-4333-8882-0CB5D1B2C1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94050" y="4788209"/>
            <a:ext cx="914400" cy="914400"/>
          </a:xfrm>
          <a:prstGeom prst="rect">
            <a:avLst/>
          </a:prstGeom>
        </p:spPr>
      </p:pic>
      <p:pic>
        <p:nvPicPr>
          <p:cNvPr id="157" name="Graphic 156" descr="Smartphone&#10;">
            <a:extLst>
              <a:ext uri="{FF2B5EF4-FFF2-40B4-BE49-F238E27FC236}">
                <a16:creationId xmlns:a16="http://schemas.microsoft.com/office/drawing/2014/main" id="{6FAC8535-54EA-41F3-BD5D-9957FF8A9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0304" y="4788209"/>
            <a:ext cx="914400" cy="914400"/>
          </a:xfrm>
          <a:prstGeom prst="rect">
            <a:avLst/>
          </a:prstGeom>
        </p:spPr>
      </p:pic>
      <p:pic>
        <p:nvPicPr>
          <p:cNvPr id="168" name="Graphic 167" descr="Smartphone&#10;">
            <a:extLst>
              <a:ext uri="{FF2B5EF4-FFF2-40B4-BE49-F238E27FC236}">
                <a16:creationId xmlns:a16="http://schemas.microsoft.com/office/drawing/2014/main" id="{F0AB2534-5961-4646-BCA6-B1CEF05C6F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63061" y="4788209"/>
            <a:ext cx="670338" cy="670338"/>
          </a:xfrm>
          <a:prstGeom prst="rect">
            <a:avLst/>
          </a:prstGeom>
        </p:spPr>
      </p:pic>
      <p:pic>
        <p:nvPicPr>
          <p:cNvPr id="169" name="Graphic 168" descr="Smartphone&#10;">
            <a:extLst>
              <a:ext uri="{FF2B5EF4-FFF2-40B4-BE49-F238E27FC236}">
                <a16:creationId xmlns:a16="http://schemas.microsoft.com/office/drawing/2014/main" id="{9A0AF009-12E3-4620-BD66-EFDF8B18B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16861" y="4788209"/>
            <a:ext cx="670338" cy="670338"/>
          </a:xfrm>
          <a:prstGeom prst="rect">
            <a:avLst/>
          </a:prstGeom>
        </p:spPr>
      </p:pic>
      <p:pic>
        <p:nvPicPr>
          <p:cNvPr id="170" name="Graphic 169" descr="Smartphone&#10;">
            <a:extLst>
              <a:ext uri="{FF2B5EF4-FFF2-40B4-BE49-F238E27FC236}">
                <a16:creationId xmlns:a16="http://schemas.microsoft.com/office/drawing/2014/main" id="{4FC70719-B0D6-40F1-A4DE-9CC70DDD1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68123" y="4788209"/>
            <a:ext cx="670338" cy="670338"/>
          </a:xfrm>
          <a:prstGeom prst="rect">
            <a:avLst/>
          </a:prstGeom>
        </p:spPr>
      </p:pic>
      <p:pic>
        <p:nvPicPr>
          <p:cNvPr id="171" name="Graphic 170" descr="Smartphone&#10;">
            <a:extLst>
              <a:ext uri="{FF2B5EF4-FFF2-40B4-BE49-F238E27FC236}">
                <a16:creationId xmlns:a16="http://schemas.microsoft.com/office/drawing/2014/main" id="{36A40792-507F-441D-859A-C3A5A2F9A4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4377" y="4788209"/>
            <a:ext cx="670338" cy="670338"/>
          </a:xfrm>
          <a:prstGeom prst="rect">
            <a:avLst/>
          </a:prstGeom>
        </p:spPr>
      </p:pic>
      <p:grpSp>
        <p:nvGrpSpPr>
          <p:cNvPr id="159" name="Group 158" descr="ML model">
            <a:extLst>
              <a:ext uri="{FF2B5EF4-FFF2-40B4-BE49-F238E27FC236}">
                <a16:creationId xmlns:a16="http://schemas.microsoft.com/office/drawing/2014/main" id="{6224B81C-4104-4DD7-8063-1EF3E82FFAE1}"/>
              </a:ext>
            </a:extLst>
          </p:cNvPr>
          <p:cNvGrpSpPr/>
          <p:nvPr/>
        </p:nvGrpSpPr>
        <p:grpSpPr>
          <a:xfrm>
            <a:off x="5336639" y="2913551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65" name="Rectangle: Rounded Corners 4">
              <a:extLst>
                <a:ext uri="{FF2B5EF4-FFF2-40B4-BE49-F238E27FC236}">
                  <a16:creationId xmlns:a16="http://schemas.microsoft.com/office/drawing/2014/main" id="{DBA0C442-3CA2-4C2E-A35E-D74D88CF1E7B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F0083B6-917D-4471-BB97-DB7570CA47A5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EB8913-6E59-4B67-B1C4-25C5372AA4BB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25A1161-2A66-42E3-B2FE-0B4C26251A22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A9F11A3-83B4-402E-976B-DA01EDAEB034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184C12E-BE5B-4CE8-9519-38490C5AC025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32C5DF8-50EA-4BF6-9E7C-470658F5BA60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8431E5A-B42C-447A-8033-B2F19D2BA0D3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D0987C0-5FFE-4C21-A3A6-C973001B74ED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42795C8-F9A4-4510-8FA4-5DEDF9A522DE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A54102D-A128-4763-A9CE-F9569FC07E4B}"/>
                </a:ext>
              </a:extLst>
            </p:cNvPr>
            <p:cNvCxnSpPr>
              <a:cxnSpLocks/>
              <a:stCxn id="166" idx="0"/>
              <a:endCxn id="173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B1CA625C-87FB-4364-881A-87943693F85A}"/>
                </a:ext>
              </a:extLst>
            </p:cNvPr>
            <p:cNvCxnSpPr>
              <a:cxnSpLocks/>
              <a:stCxn id="166" idx="0"/>
              <a:endCxn id="174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562B0D8-3147-4634-B98E-045E21632E10}"/>
                </a:ext>
              </a:extLst>
            </p:cNvPr>
            <p:cNvCxnSpPr>
              <a:cxnSpLocks/>
              <a:stCxn id="166" idx="0"/>
              <a:endCxn id="175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5BB5F32-280F-446E-8A56-3C222AFB0C36}"/>
                </a:ext>
              </a:extLst>
            </p:cNvPr>
            <p:cNvCxnSpPr>
              <a:cxnSpLocks/>
              <a:stCxn id="166" idx="0"/>
              <a:endCxn id="176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EBEB981-3568-43A9-8042-D8E5A2E20CEC}"/>
                </a:ext>
              </a:extLst>
            </p:cNvPr>
            <p:cNvCxnSpPr>
              <a:cxnSpLocks/>
              <a:stCxn id="167" idx="0"/>
              <a:endCxn id="173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D14E0568-8DD0-4A8F-81CD-518BDE01F73A}"/>
                </a:ext>
              </a:extLst>
            </p:cNvPr>
            <p:cNvCxnSpPr>
              <a:cxnSpLocks/>
              <a:stCxn id="167" idx="0"/>
              <a:endCxn id="174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3016AB22-C9F7-4AAA-9028-664765B13E0F}"/>
                </a:ext>
              </a:extLst>
            </p:cNvPr>
            <p:cNvCxnSpPr>
              <a:cxnSpLocks/>
              <a:stCxn id="167" idx="0"/>
              <a:endCxn id="175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F7ACF85-A8FD-4800-8305-3CF3FE8E7AE6}"/>
                </a:ext>
              </a:extLst>
            </p:cNvPr>
            <p:cNvCxnSpPr>
              <a:cxnSpLocks/>
              <a:stCxn id="167" idx="0"/>
              <a:endCxn id="176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BE39B3EA-BABF-4ABE-AC98-D4EFF7D4F7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FFE3E73-7186-40C2-BDD5-450ED945EE06}"/>
                </a:ext>
              </a:extLst>
            </p:cNvPr>
            <p:cNvCxnSpPr>
              <a:cxnSpLocks/>
              <a:stCxn id="172" idx="0"/>
              <a:endCxn id="174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5420CEB-E9D1-4CEF-89F8-0B4AB9F4318B}"/>
                </a:ext>
              </a:extLst>
            </p:cNvPr>
            <p:cNvCxnSpPr>
              <a:cxnSpLocks/>
              <a:stCxn id="172" idx="0"/>
              <a:endCxn id="175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E520B91D-421E-42C1-AB5F-CD69786C4585}"/>
                </a:ext>
              </a:extLst>
            </p:cNvPr>
            <p:cNvCxnSpPr>
              <a:cxnSpLocks/>
              <a:stCxn id="172" idx="0"/>
              <a:endCxn id="176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FA0F4802-E796-4B6A-B78B-39DC6A7A5DDC}"/>
                </a:ext>
              </a:extLst>
            </p:cNvPr>
            <p:cNvCxnSpPr>
              <a:cxnSpLocks/>
              <a:stCxn id="173" idx="0"/>
              <a:endCxn id="177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A7B79EC3-B3BF-452E-B6CA-EA2968E34ABC}"/>
                </a:ext>
              </a:extLst>
            </p:cNvPr>
            <p:cNvCxnSpPr>
              <a:cxnSpLocks/>
              <a:stCxn id="173" idx="0"/>
              <a:endCxn id="178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D9ABC286-7B62-4879-8942-77FD84BD5710}"/>
                </a:ext>
              </a:extLst>
            </p:cNvPr>
            <p:cNvCxnSpPr>
              <a:cxnSpLocks/>
              <a:stCxn id="174" idx="0"/>
              <a:endCxn id="177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277A414-8898-4460-9790-4A98D5018586}"/>
                </a:ext>
              </a:extLst>
            </p:cNvPr>
            <p:cNvCxnSpPr>
              <a:cxnSpLocks/>
              <a:stCxn id="175" idx="0"/>
              <a:endCxn id="177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D47FCD4-D0FE-4149-8DB7-1CF396722008}"/>
                </a:ext>
              </a:extLst>
            </p:cNvPr>
            <p:cNvCxnSpPr>
              <a:cxnSpLocks/>
              <a:stCxn id="176" idx="0"/>
              <a:endCxn id="177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EA4B8BF3-927C-48F5-A321-F944789ECAC8}"/>
                </a:ext>
              </a:extLst>
            </p:cNvPr>
            <p:cNvCxnSpPr>
              <a:cxnSpLocks/>
              <a:stCxn id="174" idx="0"/>
              <a:endCxn id="178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ABEDEAE3-1274-450F-BBA6-A87E6A73D066}"/>
                </a:ext>
              </a:extLst>
            </p:cNvPr>
            <p:cNvCxnSpPr>
              <a:cxnSpLocks/>
              <a:stCxn id="175" idx="0"/>
              <a:endCxn id="178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FB6E60C-9569-4AAA-8051-D7C48EDB4113}"/>
                </a:ext>
              </a:extLst>
            </p:cNvPr>
            <p:cNvCxnSpPr>
              <a:cxnSpLocks/>
              <a:stCxn id="176" idx="0"/>
              <a:endCxn id="178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99" name="Group 198" descr="ML model">
            <a:extLst>
              <a:ext uri="{FF2B5EF4-FFF2-40B4-BE49-F238E27FC236}">
                <a16:creationId xmlns:a16="http://schemas.microsoft.com/office/drawing/2014/main" id="{0034E3D4-388F-4C44-BC92-61E0CBF4719B}"/>
              </a:ext>
            </a:extLst>
          </p:cNvPr>
          <p:cNvGrpSpPr/>
          <p:nvPr/>
        </p:nvGrpSpPr>
        <p:grpSpPr>
          <a:xfrm>
            <a:off x="5335584" y="2911183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00" name="Rectangle: Rounded Corners 4">
              <a:extLst>
                <a:ext uri="{FF2B5EF4-FFF2-40B4-BE49-F238E27FC236}">
                  <a16:creationId xmlns:a16="http://schemas.microsoft.com/office/drawing/2014/main" id="{D3F9BA8D-F47C-4617-A377-F1EE39CAEAEF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F26E913-46A7-4FFA-A330-6168F0F1917D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B8C176B-A220-48DD-9E25-29817BAF8CAB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04A641D-FA49-45C5-BBE4-725F57ED1158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38B5DCC-7E6A-4353-A5D9-BAF0F508C17D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5F7AE94B-B94D-4D18-93EE-836591A402B0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68F446F-2925-435F-9F42-CA01730B16AA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2F18D69-A7E4-4505-AF47-37C03F1EDEF6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77E866A-42C2-4A3D-8687-A3E6D3D6F5A5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C2F28-7EA5-462E-9FA8-2BE1DE98206B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BFADDE23-83EE-4841-A82D-E5836B5AE748}"/>
                </a:ext>
              </a:extLst>
            </p:cNvPr>
            <p:cNvCxnSpPr>
              <a:cxnSpLocks/>
              <a:stCxn id="201" idx="0"/>
              <a:endCxn id="204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05382BB0-A001-470C-89AC-34357593F04F}"/>
                </a:ext>
              </a:extLst>
            </p:cNvPr>
            <p:cNvCxnSpPr>
              <a:cxnSpLocks/>
              <a:stCxn id="201" idx="0"/>
              <a:endCxn id="205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A866AB53-F056-4E9E-A032-EB04B7262159}"/>
                </a:ext>
              </a:extLst>
            </p:cNvPr>
            <p:cNvCxnSpPr>
              <a:cxnSpLocks/>
              <a:stCxn id="201" idx="0"/>
              <a:endCxn id="206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BB53E7C5-8C04-48B9-844D-C10DC47DE54C}"/>
                </a:ext>
              </a:extLst>
            </p:cNvPr>
            <p:cNvCxnSpPr>
              <a:cxnSpLocks/>
              <a:stCxn id="201" idx="0"/>
              <a:endCxn id="207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F11DC680-060E-43DC-A70E-321808E18A9E}"/>
                </a:ext>
              </a:extLst>
            </p:cNvPr>
            <p:cNvCxnSpPr>
              <a:cxnSpLocks/>
              <a:stCxn id="202" idx="0"/>
              <a:endCxn id="204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CDD1E288-4147-4F0E-8ACA-52F44D195766}"/>
                </a:ext>
              </a:extLst>
            </p:cNvPr>
            <p:cNvCxnSpPr>
              <a:cxnSpLocks/>
              <a:stCxn id="202" idx="0"/>
              <a:endCxn id="205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E1EA1D1-C9FE-445A-A833-030F4EABFE96}"/>
                </a:ext>
              </a:extLst>
            </p:cNvPr>
            <p:cNvCxnSpPr>
              <a:cxnSpLocks/>
              <a:stCxn id="202" idx="0"/>
              <a:endCxn id="206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23A4791-2A0C-4825-B26E-009E3240CB21}"/>
                </a:ext>
              </a:extLst>
            </p:cNvPr>
            <p:cNvCxnSpPr>
              <a:cxnSpLocks/>
              <a:stCxn id="202" idx="0"/>
              <a:endCxn id="207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5EC7DBA-7B93-4961-8B00-4D761C99B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6D41EC23-5BB0-4456-A165-10A7BE8FD6AD}"/>
                </a:ext>
              </a:extLst>
            </p:cNvPr>
            <p:cNvCxnSpPr>
              <a:cxnSpLocks/>
              <a:stCxn id="203" idx="0"/>
              <a:endCxn id="205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7634AB7B-4A24-4334-BF1F-083FC16FCC6B}"/>
                </a:ext>
              </a:extLst>
            </p:cNvPr>
            <p:cNvCxnSpPr>
              <a:cxnSpLocks/>
              <a:stCxn id="203" idx="0"/>
              <a:endCxn id="206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DD9CA868-FC87-4A33-8908-0F8156D4F222}"/>
                </a:ext>
              </a:extLst>
            </p:cNvPr>
            <p:cNvCxnSpPr>
              <a:cxnSpLocks/>
              <a:stCxn id="203" idx="0"/>
              <a:endCxn id="207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A63BA7C5-61E2-4A98-A89B-5F0937BD0267}"/>
                </a:ext>
              </a:extLst>
            </p:cNvPr>
            <p:cNvCxnSpPr>
              <a:cxnSpLocks/>
              <a:stCxn id="204" idx="0"/>
              <a:endCxn id="208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C80F852-0C01-4862-B6F1-47F77BB28CB6}"/>
                </a:ext>
              </a:extLst>
            </p:cNvPr>
            <p:cNvCxnSpPr>
              <a:cxnSpLocks/>
              <a:stCxn id="204" idx="0"/>
              <a:endCxn id="209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63863FBE-9684-4AA9-B59E-D51313CC83D1}"/>
                </a:ext>
              </a:extLst>
            </p:cNvPr>
            <p:cNvCxnSpPr>
              <a:cxnSpLocks/>
              <a:stCxn id="205" idx="0"/>
              <a:endCxn id="208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5F45C431-FB83-466D-AEFA-AB6A13C1717D}"/>
                </a:ext>
              </a:extLst>
            </p:cNvPr>
            <p:cNvCxnSpPr>
              <a:cxnSpLocks/>
              <a:stCxn id="206" idx="0"/>
              <a:endCxn id="208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5BBE666-C883-4255-8867-CE7751D65365}"/>
                </a:ext>
              </a:extLst>
            </p:cNvPr>
            <p:cNvCxnSpPr>
              <a:cxnSpLocks/>
              <a:stCxn id="207" idx="0"/>
              <a:endCxn id="208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30546415-01C3-42C1-AC38-1DB336B506F6}"/>
                </a:ext>
              </a:extLst>
            </p:cNvPr>
            <p:cNvCxnSpPr>
              <a:cxnSpLocks/>
              <a:stCxn id="205" idx="0"/>
              <a:endCxn id="209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1115CBB-223B-4DBE-AF95-8075814D3818}"/>
                </a:ext>
              </a:extLst>
            </p:cNvPr>
            <p:cNvCxnSpPr>
              <a:cxnSpLocks/>
              <a:stCxn id="206" idx="0"/>
              <a:endCxn id="209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FA5054F9-87BC-465B-ACFD-11730BE17DCE}"/>
                </a:ext>
              </a:extLst>
            </p:cNvPr>
            <p:cNvCxnSpPr>
              <a:cxnSpLocks/>
              <a:stCxn id="207" idx="0"/>
              <a:endCxn id="209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30" name="Group 229" descr="data&#10;">
            <a:extLst>
              <a:ext uri="{FF2B5EF4-FFF2-40B4-BE49-F238E27FC236}">
                <a16:creationId xmlns:a16="http://schemas.microsoft.com/office/drawing/2014/main" id="{690B8B2C-0F3E-41F6-8713-941E3C15B223}"/>
              </a:ext>
            </a:extLst>
          </p:cNvPr>
          <p:cNvGrpSpPr/>
          <p:nvPr/>
        </p:nvGrpSpPr>
        <p:grpSpPr>
          <a:xfrm>
            <a:off x="5335219" y="2919034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31" name="Rectangle: Rounded Corners 4">
              <a:extLst>
                <a:ext uri="{FF2B5EF4-FFF2-40B4-BE49-F238E27FC236}">
                  <a16:creationId xmlns:a16="http://schemas.microsoft.com/office/drawing/2014/main" id="{15784C0E-A535-4E5C-8768-D9E5D858A5E7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2309EB5-AC84-4C21-97BF-8227DCB752A0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F752126-87B1-4C74-8416-8CAC155485C6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F92E1DE-CD8D-4BF5-B8C4-7AE14355A01A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F53DF0D-0D82-453B-B73C-2E887B7B724F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4AF508F-14A1-4FC0-B218-E734C8C5243A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D0E0F7-8225-4117-9288-9A5458264DB1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FC606858-1252-42B9-A6B5-1E5F0927000D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97E368D-9DB3-4338-87AD-21D598D0D6D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4B49172-2063-4F68-9B0C-9B747D62D718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676FBBA0-2235-4BD8-9C54-E30E0675A115}"/>
                </a:ext>
              </a:extLst>
            </p:cNvPr>
            <p:cNvCxnSpPr>
              <a:cxnSpLocks/>
              <a:stCxn id="232" idx="0"/>
              <a:endCxn id="235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DBDFFEB-533C-4961-997B-B6BA76F45A4C}"/>
                </a:ext>
              </a:extLst>
            </p:cNvPr>
            <p:cNvCxnSpPr>
              <a:cxnSpLocks/>
              <a:stCxn id="232" idx="0"/>
              <a:endCxn id="236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AAB65F1-CD60-4172-B79C-BB3428030264}"/>
                </a:ext>
              </a:extLst>
            </p:cNvPr>
            <p:cNvCxnSpPr>
              <a:cxnSpLocks/>
              <a:stCxn id="232" idx="0"/>
              <a:endCxn id="237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8EEFCD1F-97E9-48E4-B47C-2D3694AA5CE6}"/>
                </a:ext>
              </a:extLst>
            </p:cNvPr>
            <p:cNvCxnSpPr>
              <a:cxnSpLocks/>
              <a:stCxn id="232" idx="0"/>
              <a:endCxn id="238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F4BC0B56-14DC-4103-BE3D-3E98F8B78971}"/>
                </a:ext>
              </a:extLst>
            </p:cNvPr>
            <p:cNvCxnSpPr>
              <a:cxnSpLocks/>
              <a:stCxn id="233" idx="0"/>
              <a:endCxn id="235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7F0AD6F4-C5FC-426F-96EE-82DAC6B3FB21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89BE9F0-9310-4A57-BF2F-14F21EA59673}"/>
                </a:ext>
              </a:extLst>
            </p:cNvPr>
            <p:cNvCxnSpPr>
              <a:cxnSpLocks/>
              <a:stCxn id="233" idx="0"/>
              <a:endCxn id="237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D149064-1FD8-4312-BD93-51D70A30F206}"/>
                </a:ext>
              </a:extLst>
            </p:cNvPr>
            <p:cNvCxnSpPr>
              <a:cxnSpLocks/>
              <a:stCxn id="233" idx="0"/>
              <a:endCxn id="238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DAE68D44-4C66-4143-BE30-8DDEA7193B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51FB1991-7437-4A94-B95D-2A5C6CD4B968}"/>
                </a:ext>
              </a:extLst>
            </p:cNvPr>
            <p:cNvCxnSpPr>
              <a:cxnSpLocks/>
              <a:stCxn id="234" idx="0"/>
              <a:endCxn id="236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5B381382-16F7-4E50-8FFA-68EDB3A53058}"/>
                </a:ext>
              </a:extLst>
            </p:cNvPr>
            <p:cNvCxnSpPr>
              <a:cxnSpLocks/>
              <a:stCxn id="234" idx="0"/>
              <a:endCxn id="237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B85573B-88B3-47EB-AE16-8C9EF2C0BE5A}"/>
                </a:ext>
              </a:extLst>
            </p:cNvPr>
            <p:cNvCxnSpPr>
              <a:cxnSpLocks/>
              <a:stCxn id="234" idx="0"/>
              <a:endCxn id="238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2328B6-2677-4F3C-BC17-298BE8C4D266}"/>
                </a:ext>
              </a:extLst>
            </p:cNvPr>
            <p:cNvCxnSpPr>
              <a:cxnSpLocks/>
              <a:stCxn id="235" idx="0"/>
              <a:endCxn id="239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93CAB937-4D2A-4370-A69C-A725CD582272}"/>
                </a:ext>
              </a:extLst>
            </p:cNvPr>
            <p:cNvCxnSpPr>
              <a:cxnSpLocks/>
              <a:stCxn id="235" idx="0"/>
              <a:endCxn id="240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4E476C28-927E-4948-BE53-B356A7DD3B21}"/>
                </a:ext>
              </a:extLst>
            </p:cNvPr>
            <p:cNvCxnSpPr>
              <a:cxnSpLocks/>
              <a:stCxn id="236" idx="0"/>
              <a:endCxn id="239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944FFB4-35AD-471A-BC29-00EAF3E8965A}"/>
                </a:ext>
              </a:extLst>
            </p:cNvPr>
            <p:cNvCxnSpPr>
              <a:cxnSpLocks/>
              <a:stCxn id="237" idx="0"/>
              <a:endCxn id="239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054F98DF-DF2C-4CB6-BA4B-D6F2ABC7BAB3}"/>
                </a:ext>
              </a:extLst>
            </p:cNvPr>
            <p:cNvCxnSpPr>
              <a:cxnSpLocks/>
              <a:stCxn id="238" idx="0"/>
              <a:endCxn id="239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7E72E5C-35E7-49C3-B0DC-F1D43946FC12}"/>
                </a:ext>
              </a:extLst>
            </p:cNvPr>
            <p:cNvCxnSpPr>
              <a:cxnSpLocks/>
              <a:stCxn id="236" idx="0"/>
              <a:endCxn id="240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DEB1DF9-BF40-41BB-8F94-204CAB4F0710}"/>
                </a:ext>
              </a:extLst>
            </p:cNvPr>
            <p:cNvCxnSpPr>
              <a:cxnSpLocks/>
              <a:stCxn id="237" idx="0"/>
              <a:endCxn id="240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B9E6870-8D0A-4796-A1E2-0DCB2DAA0BF2}"/>
                </a:ext>
              </a:extLst>
            </p:cNvPr>
            <p:cNvCxnSpPr>
              <a:cxnSpLocks/>
              <a:stCxn id="238" idx="0"/>
              <a:endCxn id="240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61" name="Group 260" descr="ML model">
            <a:extLst>
              <a:ext uri="{FF2B5EF4-FFF2-40B4-BE49-F238E27FC236}">
                <a16:creationId xmlns:a16="http://schemas.microsoft.com/office/drawing/2014/main" id="{2FDD2C8B-7F3D-4B7B-A62B-EF748BFC6961}"/>
              </a:ext>
            </a:extLst>
          </p:cNvPr>
          <p:cNvGrpSpPr/>
          <p:nvPr/>
        </p:nvGrpSpPr>
        <p:grpSpPr>
          <a:xfrm>
            <a:off x="5335219" y="2919745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62" name="Rectangle: Rounded Corners 4">
              <a:extLst>
                <a:ext uri="{FF2B5EF4-FFF2-40B4-BE49-F238E27FC236}">
                  <a16:creationId xmlns:a16="http://schemas.microsoft.com/office/drawing/2014/main" id="{32B093BC-78FD-49BC-BE23-F53DAA2381E3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FC8AF68-371F-4310-8241-1657BB6363EB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A13B0248-DB7C-484A-9D6C-5AF0369FF72F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6B06CE8-514A-4BDE-B882-D029CECCA5E2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27DB34D-BA73-4EC3-8DBE-44315120015E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EE49DD8-3A4C-4665-9444-D47484D3860F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2219716-9FDA-4EAC-BD70-06FBDB7350C0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9FBDD5A-807C-4C91-89D2-3848DF313DA0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6FB9DBF3-AB8E-4745-874E-0DB29B403167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8E389AC-E353-41F4-AEE0-2B8B52529162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1A13660-A1FD-46DB-8DC4-4E28067A10F8}"/>
                </a:ext>
              </a:extLst>
            </p:cNvPr>
            <p:cNvCxnSpPr>
              <a:cxnSpLocks/>
              <a:stCxn id="263" idx="0"/>
              <a:endCxn id="266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DE591CC-9124-4DD9-869C-C0D1ECEB13BF}"/>
                </a:ext>
              </a:extLst>
            </p:cNvPr>
            <p:cNvCxnSpPr>
              <a:cxnSpLocks/>
              <a:stCxn id="263" idx="0"/>
              <a:endCxn id="267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4AFCCC9-A353-486A-8595-C072DDB6D567}"/>
                </a:ext>
              </a:extLst>
            </p:cNvPr>
            <p:cNvCxnSpPr>
              <a:cxnSpLocks/>
              <a:stCxn id="263" idx="0"/>
              <a:endCxn id="268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B25A93DE-6F6B-400D-AB74-3E89E3F44F90}"/>
                </a:ext>
              </a:extLst>
            </p:cNvPr>
            <p:cNvCxnSpPr>
              <a:cxnSpLocks/>
              <a:stCxn id="263" idx="0"/>
              <a:endCxn id="269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278C01BC-C9CC-4CFE-B830-F115D891C435}"/>
                </a:ext>
              </a:extLst>
            </p:cNvPr>
            <p:cNvCxnSpPr>
              <a:cxnSpLocks/>
              <a:stCxn id="264" idx="0"/>
              <a:endCxn id="266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93F39F6-1F1A-4161-9654-08F3BE4E36C1}"/>
                </a:ext>
              </a:extLst>
            </p:cNvPr>
            <p:cNvCxnSpPr>
              <a:cxnSpLocks/>
              <a:stCxn id="264" idx="0"/>
              <a:endCxn id="267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FCABF827-BF33-4674-B0BE-58A0FF56CF58}"/>
                </a:ext>
              </a:extLst>
            </p:cNvPr>
            <p:cNvCxnSpPr>
              <a:cxnSpLocks/>
              <a:stCxn id="264" idx="0"/>
              <a:endCxn id="268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160F6FE-EB8E-4C68-80E7-47A662A2261E}"/>
                </a:ext>
              </a:extLst>
            </p:cNvPr>
            <p:cNvCxnSpPr>
              <a:cxnSpLocks/>
              <a:stCxn id="264" idx="0"/>
              <a:endCxn id="269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A6057F11-7795-4E1B-A338-FFDED07F9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2777F1BC-A84F-4DB3-AAD5-519693FB5515}"/>
                </a:ext>
              </a:extLst>
            </p:cNvPr>
            <p:cNvCxnSpPr>
              <a:cxnSpLocks/>
              <a:stCxn id="265" idx="0"/>
              <a:endCxn id="267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CC29FDE3-1A85-44E6-A6FD-7DF1BD1A1B2C}"/>
                </a:ext>
              </a:extLst>
            </p:cNvPr>
            <p:cNvCxnSpPr>
              <a:cxnSpLocks/>
              <a:stCxn id="265" idx="0"/>
              <a:endCxn id="268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A88386BB-53E1-4A14-8C47-4DD509DB0CE7}"/>
                </a:ext>
              </a:extLst>
            </p:cNvPr>
            <p:cNvCxnSpPr>
              <a:cxnSpLocks/>
              <a:stCxn id="265" idx="0"/>
              <a:endCxn id="269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C33CB2DF-5154-42CE-A91B-B07B6D5C8480}"/>
                </a:ext>
              </a:extLst>
            </p:cNvPr>
            <p:cNvCxnSpPr>
              <a:cxnSpLocks/>
              <a:stCxn id="266" idx="0"/>
              <a:endCxn id="270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30A65E63-A2A7-4ECB-8EE0-CD6EB8870B6D}"/>
                </a:ext>
              </a:extLst>
            </p:cNvPr>
            <p:cNvCxnSpPr>
              <a:cxnSpLocks/>
              <a:stCxn id="266" idx="0"/>
              <a:endCxn id="271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87BBE1E-2299-4416-B221-F69E78C001F3}"/>
                </a:ext>
              </a:extLst>
            </p:cNvPr>
            <p:cNvCxnSpPr>
              <a:cxnSpLocks/>
              <a:stCxn id="267" idx="0"/>
              <a:endCxn id="270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AACB5F7A-0D9E-42DB-A823-5E822C07455D}"/>
                </a:ext>
              </a:extLst>
            </p:cNvPr>
            <p:cNvCxnSpPr>
              <a:cxnSpLocks/>
              <a:stCxn id="268" idx="0"/>
              <a:endCxn id="270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01D4FBB-B031-47DD-A341-5E186F1691BA}"/>
                </a:ext>
              </a:extLst>
            </p:cNvPr>
            <p:cNvCxnSpPr>
              <a:cxnSpLocks/>
              <a:stCxn id="269" idx="0"/>
              <a:endCxn id="270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9FB4AF5-401A-4544-93A9-1518D50CD376}"/>
                </a:ext>
              </a:extLst>
            </p:cNvPr>
            <p:cNvCxnSpPr>
              <a:cxnSpLocks/>
              <a:stCxn id="267" idx="0"/>
              <a:endCxn id="271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023F852D-2AC2-497D-BD75-02025C190F67}"/>
                </a:ext>
              </a:extLst>
            </p:cNvPr>
            <p:cNvCxnSpPr>
              <a:cxnSpLocks/>
              <a:stCxn id="268" idx="0"/>
              <a:endCxn id="271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2900A82-0BB0-4C9F-B1CC-0C1650C66484}"/>
                </a:ext>
              </a:extLst>
            </p:cNvPr>
            <p:cNvCxnSpPr>
              <a:cxnSpLocks/>
              <a:stCxn id="269" idx="0"/>
              <a:endCxn id="271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3" name="Group 142" descr="Smartphone&#10;">
            <a:extLst>
              <a:ext uri="{FF2B5EF4-FFF2-40B4-BE49-F238E27FC236}">
                <a16:creationId xmlns:a16="http://schemas.microsoft.com/office/drawing/2014/main" id="{5E38DCF6-8740-490C-A2E1-6D0E3B6671FB}"/>
              </a:ext>
            </a:extLst>
          </p:cNvPr>
          <p:cNvGrpSpPr/>
          <p:nvPr/>
        </p:nvGrpSpPr>
        <p:grpSpPr>
          <a:xfrm>
            <a:off x="7690315" y="4299048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44" name="Rectangle: Rounded Corners 4">
              <a:extLst>
                <a:ext uri="{FF2B5EF4-FFF2-40B4-BE49-F238E27FC236}">
                  <a16:creationId xmlns:a16="http://schemas.microsoft.com/office/drawing/2014/main" id="{5CA1F456-54C4-4BBD-B585-3F82FBB1DC6A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1F4BD9D-D0EA-4944-A9A2-F6BF773A3D03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1063C4C-116B-4F05-8520-937BA5DDF44E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A754A31-AE08-4C25-839D-71238E5497AA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CA4FC5E-0976-4706-9190-702A89A5AF00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7A42EEB-6886-4D8B-AC7F-94E490F7D8B4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D04BD70-A263-4D16-AD99-FB57BAE49B0C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A53C234-DA66-44E3-97BB-01E837EDC2DE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6B08476-0A5E-4EDE-8957-2BE1A9B93A1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7F4211C-42D3-4BB0-9DDC-0E812F042C7F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29E81C1-3C83-4B8C-A5E2-C8F75AF07A71}"/>
                </a:ext>
              </a:extLst>
            </p:cNvPr>
            <p:cNvCxnSpPr>
              <a:cxnSpLocks/>
              <a:stCxn id="145" idx="0"/>
              <a:endCxn id="148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DF79AFE-C270-4699-AC22-89227B149CEB}"/>
                </a:ext>
              </a:extLst>
            </p:cNvPr>
            <p:cNvCxnSpPr>
              <a:cxnSpLocks/>
              <a:stCxn id="145" idx="0"/>
              <a:endCxn id="149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1906C47-80CC-457C-AEA1-5C2EBB56497A}"/>
                </a:ext>
              </a:extLst>
            </p:cNvPr>
            <p:cNvCxnSpPr>
              <a:cxnSpLocks/>
              <a:stCxn id="145" idx="0"/>
              <a:endCxn id="150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CE988EA3-8297-43DE-BE3C-1B57EC06C66F}"/>
                </a:ext>
              </a:extLst>
            </p:cNvPr>
            <p:cNvCxnSpPr>
              <a:cxnSpLocks/>
              <a:stCxn id="145" idx="0"/>
              <a:endCxn id="151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60445A10-23DF-4A5E-BA1F-CE1EF7E9B272}"/>
                </a:ext>
              </a:extLst>
            </p:cNvPr>
            <p:cNvCxnSpPr>
              <a:cxnSpLocks/>
              <a:stCxn id="146" idx="0"/>
              <a:endCxn id="148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6AEBDFC-5684-4124-B54A-48087D3A2CD3}"/>
                </a:ext>
              </a:extLst>
            </p:cNvPr>
            <p:cNvCxnSpPr>
              <a:cxnSpLocks/>
              <a:stCxn id="146" idx="0"/>
              <a:endCxn id="149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594E7A0-5008-4ED4-9585-EF7F60BB65F0}"/>
                </a:ext>
              </a:extLst>
            </p:cNvPr>
            <p:cNvCxnSpPr>
              <a:cxnSpLocks/>
              <a:stCxn id="146" idx="0"/>
              <a:endCxn id="150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180FA7C3-1598-43D0-9028-5BED29A77F4F}"/>
                </a:ext>
              </a:extLst>
            </p:cNvPr>
            <p:cNvCxnSpPr>
              <a:cxnSpLocks/>
              <a:stCxn id="146" idx="0"/>
              <a:endCxn id="151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4EE19489-BCF4-44E3-960B-005D6CE39F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2B9ACC5E-5597-4F04-A473-71990B79D624}"/>
                </a:ext>
              </a:extLst>
            </p:cNvPr>
            <p:cNvCxnSpPr>
              <a:cxnSpLocks/>
              <a:stCxn id="147" idx="0"/>
              <a:endCxn id="149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0D2E02B5-DD72-4B20-96A9-491E92EFBE98}"/>
                </a:ext>
              </a:extLst>
            </p:cNvPr>
            <p:cNvCxnSpPr>
              <a:cxnSpLocks/>
              <a:stCxn id="147" idx="0"/>
              <a:endCxn id="150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789BB753-3ED2-409E-82BC-E4BD22A43947}"/>
                </a:ext>
              </a:extLst>
            </p:cNvPr>
            <p:cNvCxnSpPr>
              <a:cxnSpLocks/>
              <a:stCxn id="147" idx="0"/>
              <a:endCxn id="151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3D37C9F2-4967-4BF9-A5F5-0EF81E2A8BE5}"/>
                </a:ext>
              </a:extLst>
            </p:cNvPr>
            <p:cNvCxnSpPr>
              <a:cxnSpLocks/>
              <a:stCxn id="148" idx="0"/>
              <a:endCxn id="152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CBCFB043-F70F-4AC3-97DD-3637D5C44428}"/>
                </a:ext>
              </a:extLst>
            </p:cNvPr>
            <p:cNvCxnSpPr>
              <a:cxnSpLocks/>
              <a:stCxn id="148" idx="0"/>
              <a:endCxn id="158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25928415-C007-460D-86E7-3107801E3AAE}"/>
                </a:ext>
              </a:extLst>
            </p:cNvPr>
            <p:cNvCxnSpPr>
              <a:cxnSpLocks/>
              <a:stCxn id="149" idx="0"/>
              <a:endCxn id="152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3F8220B5-ECFB-471A-9F20-788BFADE4CBC}"/>
                </a:ext>
              </a:extLst>
            </p:cNvPr>
            <p:cNvCxnSpPr>
              <a:cxnSpLocks/>
              <a:stCxn id="150" idx="0"/>
              <a:endCxn id="152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B2466BBF-50E1-4504-9709-2AD9157058E0}"/>
                </a:ext>
              </a:extLst>
            </p:cNvPr>
            <p:cNvCxnSpPr>
              <a:cxnSpLocks/>
              <a:stCxn id="151" idx="0"/>
              <a:endCxn id="152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CF5BEA7-81C4-45E5-B8F2-4D1014DEED55}"/>
                </a:ext>
              </a:extLst>
            </p:cNvPr>
            <p:cNvCxnSpPr>
              <a:cxnSpLocks/>
              <a:stCxn id="149" idx="0"/>
              <a:endCxn id="158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16ECDE67-3E6F-4123-A81E-59F69E56919F}"/>
                </a:ext>
              </a:extLst>
            </p:cNvPr>
            <p:cNvCxnSpPr>
              <a:cxnSpLocks/>
              <a:stCxn id="150" idx="0"/>
              <a:endCxn id="158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763614CA-2201-44B7-855D-3F20C3EA3819}"/>
                </a:ext>
              </a:extLst>
            </p:cNvPr>
            <p:cNvCxnSpPr>
              <a:cxnSpLocks/>
              <a:stCxn id="151" idx="0"/>
              <a:endCxn id="158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12" name="Group 311" descr="Smartphone&#10;">
            <a:extLst>
              <a:ext uri="{FF2B5EF4-FFF2-40B4-BE49-F238E27FC236}">
                <a16:creationId xmlns:a16="http://schemas.microsoft.com/office/drawing/2014/main" id="{85B215E2-9936-40EB-88AB-961509D7E03B}"/>
              </a:ext>
            </a:extLst>
          </p:cNvPr>
          <p:cNvGrpSpPr/>
          <p:nvPr/>
        </p:nvGrpSpPr>
        <p:grpSpPr>
          <a:xfrm>
            <a:off x="5870845" y="4273972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313" name="Rectangle: Rounded Corners 4">
              <a:extLst>
                <a:ext uri="{FF2B5EF4-FFF2-40B4-BE49-F238E27FC236}">
                  <a16:creationId xmlns:a16="http://schemas.microsoft.com/office/drawing/2014/main" id="{CF592F07-7334-45D7-8C23-C1646938681D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1FBE628-D150-40E4-BC6C-A96CCFC6D0A8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06E6720-5507-4767-8693-8C677EA255D8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7E85DD4-38E0-4493-A461-C37037174D28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455477FE-F71D-4993-BDA5-953ECCA104B6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72D85D3C-22B5-4BB2-A31B-9B1E194BC79B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F0AB971E-22AD-48AA-855D-002BDCCE266D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65C47F5C-CACF-47AC-8FB2-43F41A3B29FA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F4B319F2-50C0-4731-8281-78657E41EE93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0E2662EF-AE3B-42A2-BC72-4D8C6578079E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E6269735-8AE3-447F-8705-21275EE6C12E}"/>
                </a:ext>
              </a:extLst>
            </p:cNvPr>
            <p:cNvCxnSpPr>
              <a:cxnSpLocks/>
              <a:stCxn id="314" idx="0"/>
              <a:endCxn id="317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CC47A73-F9B1-47AD-9930-8B35B67201EF}"/>
                </a:ext>
              </a:extLst>
            </p:cNvPr>
            <p:cNvCxnSpPr>
              <a:cxnSpLocks/>
              <a:stCxn id="314" idx="0"/>
              <a:endCxn id="318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33A0C4CA-362F-4A8C-B3FA-7C390C7F9D34}"/>
                </a:ext>
              </a:extLst>
            </p:cNvPr>
            <p:cNvCxnSpPr>
              <a:cxnSpLocks/>
              <a:stCxn id="314" idx="0"/>
              <a:endCxn id="319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A8FE54F-419E-4801-A1CD-65BE4CBDDB98}"/>
                </a:ext>
              </a:extLst>
            </p:cNvPr>
            <p:cNvCxnSpPr>
              <a:cxnSpLocks/>
              <a:stCxn id="314" idx="0"/>
              <a:endCxn id="320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1169AD84-02C1-4ABF-A653-9DCB78C93A62}"/>
                </a:ext>
              </a:extLst>
            </p:cNvPr>
            <p:cNvCxnSpPr>
              <a:cxnSpLocks/>
              <a:stCxn id="315" idx="0"/>
              <a:endCxn id="317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B0B18F5-D1E0-4631-86DE-D749BC88EA7A}"/>
                </a:ext>
              </a:extLst>
            </p:cNvPr>
            <p:cNvCxnSpPr>
              <a:cxnSpLocks/>
              <a:stCxn id="315" idx="0"/>
              <a:endCxn id="318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40B58C6B-D62F-4503-BFCB-36885A8AF46A}"/>
                </a:ext>
              </a:extLst>
            </p:cNvPr>
            <p:cNvCxnSpPr>
              <a:cxnSpLocks/>
              <a:stCxn id="315" idx="0"/>
              <a:endCxn id="319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EA75E4F1-642F-49CC-B085-0CD93FF58F68}"/>
                </a:ext>
              </a:extLst>
            </p:cNvPr>
            <p:cNvCxnSpPr>
              <a:cxnSpLocks/>
              <a:stCxn id="315" idx="0"/>
              <a:endCxn id="320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A26D36C6-31D3-48F3-BF64-60A0AC7A4C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DF7C2749-A3A0-4FE6-9F81-BAC3CE9FAFC4}"/>
                </a:ext>
              </a:extLst>
            </p:cNvPr>
            <p:cNvCxnSpPr>
              <a:cxnSpLocks/>
              <a:stCxn id="316" idx="0"/>
              <a:endCxn id="318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D745DF0D-F5F6-444F-8A2E-F1FB831DEB97}"/>
                </a:ext>
              </a:extLst>
            </p:cNvPr>
            <p:cNvCxnSpPr>
              <a:cxnSpLocks/>
              <a:stCxn id="316" idx="0"/>
              <a:endCxn id="319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1048957C-EF68-427B-96B2-C06F39B26987}"/>
                </a:ext>
              </a:extLst>
            </p:cNvPr>
            <p:cNvCxnSpPr>
              <a:cxnSpLocks/>
              <a:stCxn id="316" idx="0"/>
              <a:endCxn id="320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D26A82C-A630-40CF-B53D-07E4AF02C6D0}"/>
                </a:ext>
              </a:extLst>
            </p:cNvPr>
            <p:cNvCxnSpPr>
              <a:cxnSpLocks/>
              <a:stCxn id="317" idx="0"/>
              <a:endCxn id="321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5850EA68-634B-4E07-83FD-9D99EECC1882}"/>
                </a:ext>
              </a:extLst>
            </p:cNvPr>
            <p:cNvCxnSpPr>
              <a:cxnSpLocks/>
              <a:stCxn id="317" idx="0"/>
              <a:endCxn id="322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5233B1C0-8369-442B-BC75-C12B5376AF7F}"/>
                </a:ext>
              </a:extLst>
            </p:cNvPr>
            <p:cNvCxnSpPr>
              <a:cxnSpLocks/>
              <a:stCxn id="318" idx="0"/>
              <a:endCxn id="321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19BB0168-E160-41F4-8C9F-FA043FB2B318}"/>
                </a:ext>
              </a:extLst>
            </p:cNvPr>
            <p:cNvCxnSpPr>
              <a:cxnSpLocks/>
              <a:stCxn id="319" idx="0"/>
              <a:endCxn id="321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EA5B0ADE-FA02-42DD-851A-832959BB2A13}"/>
                </a:ext>
              </a:extLst>
            </p:cNvPr>
            <p:cNvCxnSpPr>
              <a:cxnSpLocks/>
              <a:stCxn id="320" idx="0"/>
              <a:endCxn id="321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51AA7D9-D8CB-4761-96E2-6906AD134386}"/>
                </a:ext>
              </a:extLst>
            </p:cNvPr>
            <p:cNvCxnSpPr>
              <a:cxnSpLocks/>
              <a:stCxn id="318" idx="0"/>
              <a:endCxn id="322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1608E8F9-575D-438B-895A-4918758A8727}"/>
                </a:ext>
              </a:extLst>
            </p:cNvPr>
            <p:cNvCxnSpPr>
              <a:cxnSpLocks/>
              <a:stCxn id="319" idx="0"/>
              <a:endCxn id="322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C338AAF3-174E-4F7E-B65B-1BE75EF3AB2E}"/>
                </a:ext>
              </a:extLst>
            </p:cNvPr>
            <p:cNvCxnSpPr>
              <a:cxnSpLocks/>
              <a:stCxn id="320" idx="0"/>
              <a:endCxn id="322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43" name="Group 342" descr="Smartphone&#10;">
            <a:extLst>
              <a:ext uri="{FF2B5EF4-FFF2-40B4-BE49-F238E27FC236}">
                <a16:creationId xmlns:a16="http://schemas.microsoft.com/office/drawing/2014/main" id="{54D667C6-9861-44B3-8FC2-97A4BF1B69A7}"/>
              </a:ext>
            </a:extLst>
          </p:cNvPr>
          <p:cNvGrpSpPr/>
          <p:nvPr/>
        </p:nvGrpSpPr>
        <p:grpSpPr>
          <a:xfrm>
            <a:off x="4175180" y="4301731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344" name="Rectangle: Rounded Corners 4">
              <a:extLst>
                <a:ext uri="{FF2B5EF4-FFF2-40B4-BE49-F238E27FC236}">
                  <a16:creationId xmlns:a16="http://schemas.microsoft.com/office/drawing/2014/main" id="{9093916A-1A51-4092-A0C9-ECA89D1AF8B8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73B5E03F-52B7-45BB-AF29-DB38A132CBCB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2FEC2F89-949D-4585-BEC6-BE258A04048F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033B8834-83B7-48E4-A98B-006C59F448E4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8BF4088D-BD41-4CC1-981F-57967C7F684A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2F7DA37-AE71-4FCE-B3C4-B7BAF7E5244B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5C3C999B-4CA6-4DB0-8EC5-D624B07B1B5E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8D994C41-A609-4D5B-ADF9-EEFFF16AEFB8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39F6C1C-3BA9-46F3-9581-96E0742DB30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9CA057FC-123E-4892-82B8-DA3FF214A802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7BCC78ED-396B-4646-87F3-AF300E2A2D4D}"/>
                </a:ext>
              </a:extLst>
            </p:cNvPr>
            <p:cNvCxnSpPr>
              <a:cxnSpLocks/>
              <a:stCxn id="345" idx="0"/>
              <a:endCxn id="348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AA7246E1-07FF-4A41-B737-5B8FB7021D0F}"/>
                </a:ext>
              </a:extLst>
            </p:cNvPr>
            <p:cNvCxnSpPr>
              <a:cxnSpLocks/>
              <a:stCxn id="345" idx="0"/>
              <a:endCxn id="349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A0F477D2-AD11-4AE7-8855-E8F59178BFD5}"/>
                </a:ext>
              </a:extLst>
            </p:cNvPr>
            <p:cNvCxnSpPr>
              <a:cxnSpLocks/>
              <a:stCxn id="345" idx="0"/>
              <a:endCxn id="350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F61B56FF-0B7C-4411-BF93-EBBBF755AEB6}"/>
                </a:ext>
              </a:extLst>
            </p:cNvPr>
            <p:cNvCxnSpPr>
              <a:cxnSpLocks/>
              <a:stCxn id="345" idx="0"/>
              <a:endCxn id="351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1F80A55E-C957-4883-A8E1-A52365CE8DB5}"/>
                </a:ext>
              </a:extLst>
            </p:cNvPr>
            <p:cNvCxnSpPr>
              <a:cxnSpLocks/>
              <a:stCxn id="346" idx="0"/>
              <a:endCxn id="348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F5ACAE0A-F72A-4E6D-B940-6607E459BAF9}"/>
                </a:ext>
              </a:extLst>
            </p:cNvPr>
            <p:cNvCxnSpPr>
              <a:cxnSpLocks/>
              <a:stCxn id="346" idx="0"/>
              <a:endCxn id="349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B0B33BB6-6E23-4799-9002-9508131E6754}"/>
                </a:ext>
              </a:extLst>
            </p:cNvPr>
            <p:cNvCxnSpPr>
              <a:cxnSpLocks/>
              <a:stCxn id="346" idx="0"/>
              <a:endCxn id="350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917074A5-9E9C-4217-8D1D-7DA2797D70E1}"/>
                </a:ext>
              </a:extLst>
            </p:cNvPr>
            <p:cNvCxnSpPr>
              <a:cxnSpLocks/>
              <a:stCxn id="346" idx="0"/>
              <a:endCxn id="351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CC92F794-8BDC-4005-A804-D7AF4AC34A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9241DC56-FD83-4EFB-933B-50EDD54A5D95}"/>
                </a:ext>
              </a:extLst>
            </p:cNvPr>
            <p:cNvCxnSpPr>
              <a:cxnSpLocks/>
              <a:stCxn id="347" idx="0"/>
              <a:endCxn id="349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11DBCEAA-1173-4037-9B9E-96D12247C324}"/>
                </a:ext>
              </a:extLst>
            </p:cNvPr>
            <p:cNvCxnSpPr>
              <a:cxnSpLocks/>
              <a:stCxn id="347" idx="0"/>
              <a:endCxn id="350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43162E72-9A1E-41D4-A5BE-23F8FB3820E3}"/>
                </a:ext>
              </a:extLst>
            </p:cNvPr>
            <p:cNvCxnSpPr>
              <a:cxnSpLocks/>
              <a:stCxn id="347" idx="0"/>
              <a:endCxn id="351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518E0C8F-4754-4ABD-A0A6-1F43E4581C17}"/>
                </a:ext>
              </a:extLst>
            </p:cNvPr>
            <p:cNvCxnSpPr>
              <a:cxnSpLocks/>
              <a:stCxn id="348" idx="0"/>
              <a:endCxn id="352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2528C15E-D16B-4166-8B63-B4656193D51F}"/>
                </a:ext>
              </a:extLst>
            </p:cNvPr>
            <p:cNvCxnSpPr>
              <a:cxnSpLocks/>
              <a:stCxn id="348" idx="0"/>
              <a:endCxn id="353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23664752-7AB1-4918-9C14-70DBA787769F}"/>
                </a:ext>
              </a:extLst>
            </p:cNvPr>
            <p:cNvCxnSpPr>
              <a:cxnSpLocks/>
              <a:stCxn id="349" idx="0"/>
              <a:endCxn id="352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CE6D003D-92D1-46D1-B4D7-3DDDF3C5B79C}"/>
                </a:ext>
              </a:extLst>
            </p:cNvPr>
            <p:cNvCxnSpPr>
              <a:cxnSpLocks/>
              <a:stCxn id="350" idx="0"/>
              <a:endCxn id="352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B3116A39-CDF4-45C0-991F-9F3F89C8BEAD}"/>
                </a:ext>
              </a:extLst>
            </p:cNvPr>
            <p:cNvCxnSpPr>
              <a:cxnSpLocks/>
              <a:stCxn id="351" idx="0"/>
              <a:endCxn id="352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8EFD9C58-564B-4FC5-86F0-A361971CB83A}"/>
                </a:ext>
              </a:extLst>
            </p:cNvPr>
            <p:cNvCxnSpPr>
              <a:cxnSpLocks/>
              <a:stCxn id="349" idx="0"/>
              <a:endCxn id="353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6A28D6CA-0163-4110-A485-00729577CEA3}"/>
                </a:ext>
              </a:extLst>
            </p:cNvPr>
            <p:cNvCxnSpPr>
              <a:cxnSpLocks/>
              <a:stCxn id="350" idx="0"/>
              <a:endCxn id="353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E8FACB24-C400-47AB-9070-3C7B55AD4E64}"/>
                </a:ext>
              </a:extLst>
            </p:cNvPr>
            <p:cNvCxnSpPr>
              <a:cxnSpLocks/>
              <a:stCxn id="351" idx="0"/>
              <a:endCxn id="353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67" name="Group 466" descr="Smartphone&#10;">
            <a:extLst>
              <a:ext uri="{FF2B5EF4-FFF2-40B4-BE49-F238E27FC236}">
                <a16:creationId xmlns:a16="http://schemas.microsoft.com/office/drawing/2014/main" id="{38A7A529-7DBB-4DE4-B20E-ADDF43803D3F}"/>
              </a:ext>
            </a:extLst>
          </p:cNvPr>
          <p:cNvGrpSpPr/>
          <p:nvPr/>
        </p:nvGrpSpPr>
        <p:grpSpPr>
          <a:xfrm>
            <a:off x="2547467" y="4258993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468" name="Rectangle: Rounded Corners 4">
              <a:extLst>
                <a:ext uri="{FF2B5EF4-FFF2-40B4-BE49-F238E27FC236}">
                  <a16:creationId xmlns:a16="http://schemas.microsoft.com/office/drawing/2014/main" id="{183417D1-A027-45D7-B1E7-893613F2DE1D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9E8D0FE7-0EE7-4FEE-9823-A5B03CEDFD4A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03231DF1-4578-4F64-ABA7-476928A64BC8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18FEC6D9-4748-4A56-966A-4141DABA9B83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FD0B0C8E-A4B1-4F3D-B02C-0D019BDE41AF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E4ACFA82-E366-408B-91AA-66A718FDF0A6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61A5F9F2-8D53-4161-B29B-9AAF3D9519EE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7DD32B9C-E908-41F3-BA1F-2114471D4CA3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A5443926-D32F-4C89-BDE0-13933A79034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80618EEC-202E-4234-8C4C-F8A4FE90DA4C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B05F799B-D831-4B1B-ABC7-9B387144F6E1}"/>
                </a:ext>
              </a:extLst>
            </p:cNvPr>
            <p:cNvCxnSpPr>
              <a:cxnSpLocks/>
              <a:stCxn id="469" idx="0"/>
              <a:endCxn id="472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FBCB1A4F-17C0-483C-9990-FACDE299F0BB}"/>
                </a:ext>
              </a:extLst>
            </p:cNvPr>
            <p:cNvCxnSpPr>
              <a:cxnSpLocks/>
              <a:stCxn id="469" idx="0"/>
              <a:endCxn id="473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FA29AAC7-01F6-4D6E-B1EE-9C7BBE75F3C5}"/>
                </a:ext>
              </a:extLst>
            </p:cNvPr>
            <p:cNvCxnSpPr>
              <a:cxnSpLocks/>
              <a:stCxn id="469" idx="0"/>
              <a:endCxn id="474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3E4ECB97-3B93-4980-88B7-33054616D0E9}"/>
                </a:ext>
              </a:extLst>
            </p:cNvPr>
            <p:cNvCxnSpPr>
              <a:cxnSpLocks/>
              <a:stCxn id="469" idx="0"/>
              <a:endCxn id="475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E94907C0-66CD-4C9D-8C73-8BAECC833E89}"/>
                </a:ext>
              </a:extLst>
            </p:cNvPr>
            <p:cNvCxnSpPr>
              <a:cxnSpLocks/>
              <a:stCxn id="470" idx="0"/>
              <a:endCxn id="472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4B288B46-085E-410B-9459-259A61727429}"/>
                </a:ext>
              </a:extLst>
            </p:cNvPr>
            <p:cNvCxnSpPr>
              <a:cxnSpLocks/>
              <a:stCxn id="470" idx="0"/>
              <a:endCxn id="473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F4B85F57-D00C-4662-813D-B0CE99AE125F}"/>
                </a:ext>
              </a:extLst>
            </p:cNvPr>
            <p:cNvCxnSpPr>
              <a:cxnSpLocks/>
              <a:stCxn id="470" idx="0"/>
              <a:endCxn id="474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E7BECCDB-F959-45A3-88C0-0A8CA025291B}"/>
                </a:ext>
              </a:extLst>
            </p:cNvPr>
            <p:cNvCxnSpPr>
              <a:cxnSpLocks/>
              <a:stCxn id="470" idx="0"/>
              <a:endCxn id="475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FF29ADA5-C175-4B0A-AF85-855AFB9B15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236B2F94-5190-47B0-A7F8-C396C7D2EC38}"/>
                </a:ext>
              </a:extLst>
            </p:cNvPr>
            <p:cNvCxnSpPr>
              <a:cxnSpLocks/>
              <a:stCxn id="471" idx="0"/>
              <a:endCxn id="473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6FAE47D7-0649-45CC-86FC-17B4F28A878E}"/>
                </a:ext>
              </a:extLst>
            </p:cNvPr>
            <p:cNvCxnSpPr>
              <a:cxnSpLocks/>
              <a:stCxn id="471" idx="0"/>
              <a:endCxn id="474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02A0A02-BA48-4BA5-817E-511B46D8A48A}"/>
                </a:ext>
              </a:extLst>
            </p:cNvPr>
            <p:cNvCxnSpPr>
              <a:cxnSpLocks/>
              <a:stCxn id="471" idx="0"/>
              <a:endCxn id="475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EC725C67-9688-4229-BCF9-490AB10E5BD6}"/>
                </a:ext>
              </a:extLst>
            </p:cNvPr>
            <p:cNvCxnSpPr>
              <a:cxnSpLocks/>
              <a:stCxn id="472" idx="0"/>
              <a:endCxn id="476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0B4FBF6F-7894-47BF-B03D-BD02755BD53B}"/>
                </a:ext>
              </a:extLst>
            </p:cNvPr>
            <p:cNvCxnSpPr>
              <a:cxnSpLocks/>
              <a:stCxn id="472" idx="0"/>
              <a:endCxn id="477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C1EABB0F-7971-4FEF-A18C-FEFC26F6ECC2}"/>
                </a:ext>
              </a:extLst>
            </p:cNvPr>
            <p:cNvCxnSpPr>
              <a:cxnSpLocks/>
              <a:stCxn id="473" idx="0"/>
              <a:endCxn id="476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3" name="Straight Arrow Connector 492">
              <a:extLst>
                <a:ext uri="{FF2B5EF4-FFF2-40B4-BE49-F238E27FC236}">
                  <a16:creationId xmlns:a16="http://schemas.microsoft.com/office/drawing/2014/main" id="{789455E9-ECCF-4C83-8253-6D895953F4BC}"/>
                </a:ext>
              </a:extLst>
            </p:cNvPr>
            <p:cNvCxnSpPr>
              <a:cxnSpLocks/>
              <a:stCxn id="474" idx="0"/>
              <a:endCxn id="476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84497399-C9F6-4D54-8187-C1A3F9F2B153}"/>
                </a:ext>
              </a:extLst>
            </p:cNvPr>
            <p:cNvCxnSpPr>
              <a:cxnSpLocks/>
              <a:stCxn id="475" idx="0"/>
              <a:endCxn id="476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5" name="Straight Arrow Connector 494">
              <a:extLst>
                <a:ext uri="{FF2B5EF4-FFF2-40B4-BE49-F238E27FC236}">
                  <a16:creationId xmlns:a16="http://schemas.microsoft.com/office/drawing/2014/main" id="{B2D6B842-C81D-4102-92C3-5CECEB46D898}"/>
                </a:ext>
              </a:extLst>
            </p:cNvPr>
            <p:cNvCxnSpPr>
              <a:cxnSpLocks/>
              <a:stCxn id="473" idx="0"/>
              <a:endCxn id="477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id="{B49EB8AF-B7B0-415A-8321-2EE01128FCB0}"/>
                </a:ext>
              </a:extLst>
            </p:cNvPr>
            <p:cNvCxnSpPr>
              <a:cxnSpLocks/>
              <a:stCxn id="474" idx="0"/>
              <a:endCxn id="477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73310438-2FFA-4804-A6A1-2E363DD94417}"/>
                </a:ext>
              </a:extLst>
            </p:cNvPr>
            <p:cNvCxnSpPr>
              <a:cxnSpLocks/>
              <a:stCxn id="475" idx="0"/>
              <a:endCxn id="477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02B85-18B7-4BF2-BF68-0E9A1263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D3E7-79C8-4A0B-AFA5-DD39C7661B34}" type="slidenum">
              <a:rPr lang="zh-CN" altLang="en-US" smtClean="0"/>
              <a:t>21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72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230E-F299-41A2-A740-44464039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88" y="22808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/ Federated Learning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9FFCCD9-F490-47B6-BD3A-52B35DE8386E}"/>
              </a:ext>
            </a:extLst>
          </p:cNvPr>
          <p:cNvSpPr/>
          <p:nvPr/>
        </p:nvSpPr>
        <p:spPr>
          <a:xfrm>
            <a:off x="932268" y="1786297"/>
            <a:ext cx="2469300" cy="612741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In each iteration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4A5C27B-AA2E-3949-84E4-C5F686D8FE1D}"/>
              </a:ext>
            </a:extLst>
          </p:cNvPr>
          <p:cNvSpPr/>
          <p:nvPr/>
        </p:nvSpPr>
        <p:spPr>
          <a:xfrm>
            <a:off x="705604" y="2933611"/>
            <a:ext cx="3071508" cy="39199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Download global model from server</a:t>
            </a:r>
          </a:p>
        </p:txBody>
      </p:sp>
      <p:grpSp>
        <p:nvGrpSpPr>
          <p:cNvPr id="284" name="Group 283" descr="server">
            <a:extLst>
              <a:ext uri="{FF2B5EF4-FFF2-40B4-BE49-F238E27FC236}">
                <a16:creationId xmlns:a16="http://schemas.microsoft.com/office/drawing/2014/main" id="{ADC83820-B0C1-4B32-9CF3-37520E21EF1D}"/>
              </a:ext>
            </a:extLst>
          </p:cNvPr>
          <p:cNvGrpSpPr/>
          <p:nvPr/>
        </p:nvGrpSpPr>
        <p:grpSpPr>
          <a:xfrm>
            <a:off x="5476606" y="1770829"/>
            <a:ext cx="2292134" cy="2269402"/>
            <a:chOff x="5333734" y="1690688"/>
            <a:chExt cx="2292134" cy="2269402"/>
          </a:xfrm>
        </p:grpSpPr>
        <p:pic>
          <p:nvPicPr>
            <p:cNvPr id="285" name="Picture 284" descr="ML model">
              <a:extLst>
                <a:ext uri="{FF2B5EF4-FFF2-40B4-BE49-F238E27FC236}">
                  <a16:creationId xmlns:a16="http://schemas.microsoft.com/office/drawing/2014/main" id="{CA0EE93B-0441-4478-8C57-AB285994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214" y="1690688"/>
              <a:ext cx="1964654" cy="2269402"/>
            </a:xfrm>
            <a:prstGeom prst="rect">
              <a:avLst/>
            </a:prstGeom>
          </p:spPr>
        </p:pic>
        <p:pic>
          <p:nvPicPr>
            <p:cNvPr id="287" name="Graphic 286" descr="Brain">
              <a:extLst>
                <a:ext uri="{FF2B5EF4-FFF2-40B4-BE49-F238E27FC236}">
                  <a16:creationId xmlns:a16="http://schemas.microsoft.com/office/drawing/2014/main" id="{AE296FB1-2003-46C1-B94D-0964A0EA4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33734" y="2027292"/>
              <a:ext cx="1026686" cy="1026686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E16A128-9AC5-4ECC-8CB2-AA677FED0D90}"/>
                </a:ext>
              </a:extLst>
            </p:cNvPr>
            <p:cNvSpPr txBox="1"/>
            <p:nvPr/>
          </p:nvSpPr>
          <p:spPr>
            <a:xfrm>
              <a:off x="5333734" y="1812472"/>
              <a:ext cx="914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cs typeface="Calibri" panose="020F0502020204030204" pitchFamily="34" charset="0"/>
                </a:rPr>
                <a:t>Server</a:t>
              </a:r>
              <a:endParaRPr lang="zh-CN" altLang="en-US" sz="2000" b="1" dirty="0">
                <a:cs typeface="Calibri" panose="020F0502020204030204" pitchFamily="34" charset="0"/>
              </a:endParaRPr>
            </a:p>
          </p:txBody>
        </p:sp>
      </p:grpSp>
      <p:pic>
        <p:nvPicPr>
          <p:cNvPr id="5" name="Graphic 4" descr="device">
            <a:extLst>
              <a:ext uri="{FF2B5EF4-FFF2-40B4-BE49-F238E27FC236}">
                <a16:creationId xmlns:a16="http://schemas.microsoft.com/office/drawing/2014/main" id="{D85C0638-C379-44EB-8CCF-D5C1432F9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1526" y="4788209"/>
            <a:ext cx="914400" cy="914400"/>
          </a:xfrm>
          <a:prstGeom prst="rect">
            <a:avLst/>
          </a:prstGeom>
        </p:spPr>
      </p:pic>
      <p:pic>
        <p:nvPicPr>
          <p:cNvPr id="153" name="Graphic 152" descr="device">
            <a:extLst>
              <a:ext uri="{FF2B5EF4-FFF2-40B4-BE49-F238E27FC236}">
                <a16:creationId xmlns:a16="http://schemas.microsoft.com/office/drawing/2014/main" id="{3B51AC3F-2055-4C30-B095-A48A92F5BF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2788" y="4788209"/>
            <a:ext cx="914400" cy="914400"/>
          </a:xfrm>
          <a:prstGeom prst="rect">
            <a:avLst/>
          </a:prstGeom>
        </p:spPr>
      </p:pic>
      <p:pic>
        <p:nvPicPr>
          <p:cNvPr id="155" name="Graphic 154" descr="device">
            <a:extLst>
              <a:ext uri="{FF2B5EF4-FFF2-40B4-BE49-F238E27FC236}">
                <a16:creationId xmlns:a16="http://schemas.microsoft.com/office/drawing/2014/main" id="{11B63F52-EDCD-4333-8882-0CB5D1B2C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4050" y="4788209"/>
            <a:ext cx="914400" cy="914400"/>
          </a:xfrm>
          <a:prstGeom prst="rect">
            <a:avLst/>
          </a:prstGeom>
        </p:spPr>
      </p:pic>
      <p:pic>
        <p:nvPicPr>
          <p:cNvPr id="157" name="Graphic 156" descr="device">
            <a:extLst>
              <a:ext uri="{FF2B5EF4-FFF2-40B4-BE49-F238E27FC236}">
                <a16:creationId xmlns:a16="http://schemas.microsoft.com/office/drawing/2014/main" id="{6FAC8535-54EA-41F3-BD5D-9957FF8A9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0304" y="4788209"/>
            <a:ext cx="914400" cy="914400"/>
          </a:xfrm>
          <a:prstGeom prst="rect">
            <a:avLst/>
          </a:prstGeom>
        </p:spPr>
      </p:pic>
      <p:pic>
        <p:nvPicPr>
          <p:cNvPr id="168" name="Graphic 167" descr="device">
            <a:extLst>
              <a:ext uri="{FF2B5EF4-FFF2-40B4-BE49-F238E27FC236}">
                <a16:creationId xmlns:a16="http://schemas.microsoft.com/office/drawing/2014/main" id="{F0AB2534-5961-4646-BCA6-B1CEF05C6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3061" y="4788209"/>
            <a:ext cx="670338" cy="670338"/>
          </a:xfrm>
          <a:prstGeom prst="rect">
            <a:avLst/>
          </a:prstGeom>
        </p:spPr>
      </p:pic>
      <p:pic>
        <p:nvPicPr>
          <p:cNvPr id="169" name="Graphic 168" descr="device">
            <a:extLst>
              <a:ext uri="{FF2B5EF4-FFF2-40B4-BE49-F238E27FC236}">
                <a16:creationId xmlns:a16="http://schemas.microsoft.com/office/drawing/2014/main" id="{9A0AF009-12E3-4620-BD66-EFDF8B18B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6861" y="4788209"/>
            <a:ext cx="670338" cy="670338"/>
          </a:xfrm>
          <a:prstGeom prst="rect">
            <a:avLst/>
          </a:prstGeom>
        </p:spPr>
      </p:pic>
      <p:pic>
        <p:nvPicPr>
          <p:cNvPr id="170" name="Graphic 169" descr="device">
            <a:extLst>
              <a:ext uri="{FF2B5EF4-FFF2-40B4-BE49-F238E27FC236}">
                <a16:creationId xmlns:a16="http://schemas.microsoft.com/office/drawing/2014/main" id="{4FC70719-B0D6-40F1-A4DE-9CC70DDD1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68123" y="4788209"/>
            <a:ext cx="670338" cy="670338"/>
          </a:xfrm>
          <a:prstGeom prst="rect">
            <a:avLst/>
          </a:prstGeom>
        </p:spPr>
      </p:pic>
      <p:pic>
        <p:nvPicPr>
          <p:cNvPr id="171" name="Graphic 170" descr="device">
            <a:extLst>
              <a:ext uri="{FF2B5EF4-FFF2-40B4-BE49-F238E27FC236}">
                <a16:creationId xmlns:a16="http://schemas.microsoft.com/office/drawing/2014/main" id="{36A40792-507F-441D-859A-C3A5A2F9A4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4377" y="4788209"/>
            <a:ext cx="670338" cy="670338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FC7644DC-164E-4ACC-BF90-7E9BACC8414B}"/>
              </a:ext>
            </a:extLst>
          </p:cNvPr>
          <p:cNvSpPr txBox="1"/>
          <p:nvPr/>
        </p:nvSpPr>
        <p:spPr>
          <a:xfrm>
            <a:off x="7248345" y="1690688"/>
            <a:ext cx="443293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clients want to collaboratively train a model</a:t>
            </a:r>
          </a:p>
        </p:txBody>
      </p:sp>
      <p:grpSp>
        <p:nvGrpSpPr>
          <p:cNvPr id="159" name="Group 158" descr="ML model">
            <a:extLst>
              <a:ext uri="{FF2B5EF4-FFF2-40B4-BE49-F238E27FC236}">
                <a16:creationId xmlns:a16="http://schemas.microsoft.com/office/drawing/2014/main" id="{6224B81C-4104-4DD7-8063-1EF3E82FFAE1}"/>
              </a:ext>
            </a:extLst>
          </p:cNvPr>
          <p:cNvGrpSpPr/>
          <p:nvPr/>
        </p:nvGrpSpPr>
        <p:grpSpPr>
          <a:xfrm>
            <a:off x="5336639" y="2913551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65" name="Rectangle: Rounded Corners 4">
              <a:extLst>
                <a:ext uri="{FF2B5EF4-FFF2-40B4-BE49-F238E27FC236}">
                  <a16:creationId xmlns:a16="http://schemas.microsoft.com/office/drawing/2014/main" id="{DBA0C442-3CA2-4C2E-A35E-D74D88CF1E7B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F0083B6-917D-4471-BB97-DB7570CA47A5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EB8913-6E59-4B67-B1C4-25C5372AA4BB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25A1161-2A66-42E3-B2FE-0B4C26251A22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A9F11A3-83B4-402E-976B-DA01EDAEB034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184C12E-BE5B-4CE8-9519-38490C5AC025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32C5DF8-50EA-4BF6-9E7C-470658F5BA60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8431E5A-B42C-447A-8033-B2F19D2BA0D3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D0987C0-5FFE-4C21-A3A6-C973001B74ED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42795C8-F9A4-4510-8FA4-5DEDF9A522DE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A54102D-A128-4763-A9CE-F9569FC07E4B}"/>
                </a:ext>
              </a:extLst>
            </p:cNvPr>
            <p:cNvCxnSpPr>
              <a:cxnSpLocks/>
              <a:stCxn id="166" idx="0"/>
              <a:endCxn id="173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B1CA625C-87FB-4364-881A-87943693F85A}"/>
                </a:ext>
              </a:extLst>
            </p:cNvPr>
            <p:cNvCxnSpPr>
              <a:cxnSpLocks/>
              <a:stCxn id="166" idx="0"/>
              <a:endCxn id="174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562B0D8-3147-4634-B98E-045E21632E10}"/>
                </a:ext>
              </a:extLst>
            </p:cNvPr>
            <p:cNvCxnSpPr>
              <a:cxnSpLocks/>
              <a:stCxn id="166" idx="0"/>
              <a:endCxn id="175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5BB5F32-280F-446E-8A56-3C222AFB0C36}"/>
                </a:ext>
              </a:extLst>
            </p:cNvPr>
            <p:cNvCxnSpPr>
              <a:cxnSpLocks/>
              <a:stCxn id="166" idx="0"/>
              <a:endCxn id="176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EBEB981-3568-43A9-8042-D8E5A2E20CEC}"/>
                </a:ext>
              </a:extLst>
            </p:cNvPr>
            <p:cNvCxnSpPr>
              <a:cxnSpLocks/>
              <a:stCxn id="167" idx="0"/>
              <a:endCxn id="173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D14E0568-8DD0-4A8F-81CD-518BDE01F73A}"/>
                </a:ext>
              </a:extLst>
            </p:cNvPr>
            <p:cNvCxnSpPr>
              <a:cxnSpLocks/>
              <a:stCxn id="167" idx="0"/>
              <a:endCxn id="174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3016AB22-C9F7-4AAA-9028-664765B13E0F}"/>
                </a:ext>
              </a:extLst>
            </p:cNvPr>
            <p:cNvCxnSpPr>
              <a:cxnSpLocks/>
              <a:stCxn id="167" idx="0"/>
              <a:endCxn id="175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F7ACF85-A8FD-4800-8305-3CF3FE8E7AE6}"/>
                </a:ext>
              </a:extLst>
            </p:cNvPr>
            <p:cNvCxnSpPr>
              <a:cxnSpLocks/>
              <a:stCxn id="167" idx="0"/>
              <a:endCxn id="176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BE39B3EA-BABF-4ABE-AC98-D4EFF7D4F7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FFE3E73-7186-40C2-BDD5-450ED945EE06}"/>
                </a:ext>
              </a:extLst>
            </p:cNvPr>
            <p:cNvCxnSpPr>
              <a:cxnSpLocks/>
              <a:stCxn id="172" idx="0"/>
              <a:endCxn id="174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5420CEB-E9D1-4CEF-89F8-0B4AB9F4318B}"/>
                </a:ext>
              </a:extLst>
            </p:cNvPr>
            <p:cNvCxnSpPr>
              <a:cxnSpLocks/>
              <a:stCxn id="172" idx="0"/>
              <a:endCxn id="175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E520B91D-421E-42C1-AB5F-CD69786C4585}"/>
                </a:ext>
              </a:extLst>
            </p:cNvPr>
            <p:cNvCxnSpPr>
              <a:cxnSpLocks/>
              <a:stCxn id="172" idx="0"/>
              <a:endCxn id="176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FA0F4802-E796-4B6A-B78B-39DC6A7A5DDC}"/>
                </a:ext>
              </a:extLst>
            </p:cNvPr>
            <p:cNvCxnSpPr>
              <a:cxnSpLocks/>
              <a:stCxn id="173" idx="0"/>
              <a:endCxn id="177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A7B79EC3-B3BF-452E-B6CA-EA2968E34ABC}"/>
                </a:ext>
              </a:extLst>
            </p:cNvPr>
            <p:cNvCxnSpPr>
              <a:cxnSpLocks/>
              <a:stCxn id="173" idx="0"/>
              <a:endCxn id="178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D9ABC286-7B62-4879-8942-77FD84BD5710}"/>
                </a:ext>
              </a:extLst>
            </p:cNvPr>
            <p:cNvCxnSpPr>
              <a:cxnSpLocks/>
              <a:stCxn id="174" idx="0"/>
              <a:endCxn id="177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277A414-8898-4460-9790-4A98D5018586}"/>
                </a:ext>
              </a:extLst>
            </p:cNvPr>
            <p:cNvCxnSpPr>
              <a:cxnSpLocks/>
              <a:stCxn id="175" idx="0"/>
              <a:endCxn id="177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D47FCD4-D0FE-4149-8DB7-1CF396722008}"/>
                </a:ext>
              </a:extLst>
            </p:cNvPr>
            <p:cNvCxnSpPr>
              <a:cxnSpLocks/>
              <a:stCxn id="176" idx="0"/>
              <a:endCxn id="177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EA4B8BF3-927C-48F5-A321-F944789ECAC8}"/>
                </a:ext>
              </a:extLst>
            </p:cNvPr>
            <p:cNvCxnSpPr>
              <a:cxnSpLocks/>
              <a:stCxn id="174" idx="0"/>
              <a:endCxn id="178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ABEDEAE3-1274-450F-BBA6-A87E6A73D066}"/>
                </a:ext>
              </a:extLst>
            </p:cNvPr>
            <p:cNvCxnSpPr>
              <a:cxnSpLocks/>
              <a:stCxn id="175" idx="0"/>
              <a:endCxn id="178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FB6E60C-9569-4AAA-8051-D7C48EDB4113}"/>
                </a:ext>
              </a:extLst>
            </p:cNvPr>
            <p:cNvCxnSpPr>
              <a:cxnSpLocks/>
              <a:stCxn id="176" idx="0"/>
              <a:endCxn id="178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99" name="Group 198" descr="ML model">
            <a:extLst>
              <a:ext uri="{FF2B5EF4-FFF2-40B4-BE49-F238E27FC236}">
                <a16:creationId xmlns:a16="http://schemas.microsoft.com/office/drawing/2014/main" id="{0034E3D4-388F-4C44-BC92-61E0CBF4719B}"/>
              </a:ext>
            </a:extLst>
          </p:cNvPr>
          <p:cNvGrpSpPr/>
          <p:nvPr/>
        </p:nvGrpSpPr>
        <p:grpSpPr>
          <a:xfrm>
            <a:off x="5335584" y="2911183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00" name="Rectangle: Rounded Corners 4">
              <a:extLst>
                <a:ext uri="{FF2B5EF4-FFF2-40B4-BE49-F238E27FC236}">
                  <a16:creationId xmlns:a16="http://schemas.microsoft.com/office/drawing/2014/main" id="{D3F9BA8D-F47C-4617-A377-F1EE39CAEAEF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F26E913-46A7-4FFA-A330-6168F0F1917D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B8C176B-A220-48DD-9E25-29817BAF8CAB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04A641D-FA49-45C5-BBE4-725F57ED1158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38B5DCC-7E6A-4353-A5D9-BAF0F508C17D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5F7AE94B-B94D-4D18-93EE-836591A402B0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68F446F-2925-435F-9F42-CA01730B16AA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2F18D69-A7E4-4505-AF47-37C03F1EDEF6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77E866A-42C2-4A3D-8687-A3E6D3D6F5A5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C2F28-7EA5-462E-9FA8-2BE1DE98206B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BFADDE23-83EE-4841-A82D-E5836B5AE748}"/>
                </a:ext>
              </a:extLst>
            </p:cNvPr>
            <p:cNvCxnSpPr>
              <a:cxnSpLocks/>
              <a:stCxn id="201" idx="0"/>
              <a:endCxn id="204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05382BB0-A001-470C-89AC-34357593F04F}"/>
                </a:ext>
              </a:extLst>
            </p:cNvPr>
            <p:cNvCxnSpPr>
              <a:cxnSpLocks/>
              <a:stCxn id="201" idx="0"/>
              <a:endCxn id="205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A866AB53-F056-4E9E-A032-EB04B7262159}"/>
                </a:ext>
              </a:extLst>
            </p:cNvPr>
            <p:cNvCxnSpPr>
              <a:cxnSpLocks/>
              <a:stCxn id="201" idx="0"/>
              <a:endCxn id="206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BB53E7C5-8C04-48B9-844D-C10DC47DE54C}"/>
                </a:ext>
              </a:extLst>
            </p:cNvPr>
            <p:cNvCxnSpPr>
              <a:cxnSpLocks/>
              <a:stCxn id="201" idx="0"/>
              <a:endCxn id="207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F11DC680-060E-43DC-A70E-321808E18A9E}"/>
                </a:ext>
              </a:extLst>
            </p:cNvPr>
            <p:cNvCxnSpPr>
              <a:cxnSpLocks/>
              <a:stCxn id="202" idx="0"/>
              <a:endCxn id="204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CDD1E288-4147-4F0E-8ACA-52F44D195766}"/>
                </a:ext>
              </a:extLst>
            </p:cNvPr>
            <p:cNvCxnSpPr>
              <a:cxnSpLocks/>
              <a:stCxn id="202" idx="0"/>
              <a:endCxn id="205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E1EA1D1-C9FE-445A-A833-030F4EABFE96}"/>
                </a:ext>
              </a:extLst>
            </p:cNvPr>
            <p:cNvCxnSpPr>
              <a:cxnSpLocks/>
              <a:stCxn id="202" idx="0"/>
              <a:endCxn id="206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23A4791-2A0C-4825-B26E-009E3240CB21}"/>
                </a:ext>
              </a:extLst>
            </p:cNvPr>
            <p:cNvCxnSpPr>
              <a:cxnSpLocks/>
              <a:stCxn id="202" idx="0"/>
              <a:endCxn id="207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5EC7DBA-7B93-4961-8B00-4D761C99B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6D41EC23-5BB0-4456-A165-10A7BE8FD6AD}"/>
                </a:ext>
              </a:extLst>
            </p:cNvPr>
            <p:cNvCxnSpPr>
              <a:cxnSpLocks/>
              <a:stCxn id="203" idx="0"/>
              <a:endCxn id="205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7634AB7B-4A24-4334-BF1F-083FC16FCC6B}"/>
                </a:ext>
              </a:extLst>
            </p:cNvPr>
            <p:cNvCxnSpPr>
              <a:cxnSpLocks/>
              <a:stCxn id="203" idx="0"/>
              <a:endCxn id="206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DD9CA868-FC87-4A33-8908-0F8156D4F222}"/>
                </a:ext>
              </a:extLst>
            </p:cNvPr>
            <p:cNvCxnSpPr>
              <a:cxnSpLocks/>
              <a:stCxn id="203" idx="0"/>
              <a:endCxn id="207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A63BA7C5-61E2-4A98-A89B-5F0937BD0267}"/>
                </a:ext>
              </a:extLst>
            </p:cNvPr>
            <p:cNvCxnSpPr>
              <a:cxnSpLocks/>
              <a:stCxn id="204" idx="0"/>
              <a:endCxn id="208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C80F852-0C01-4862-B6F1-47F77BB28CB6}"/>
                </a:ext>
              </a:extLst>
            </p:cNvPr>
            <p:cNvCxnSpPr>
              <a:cxnSpLocks/>
              <a:stCxn id="204" idx="0"/>
              <a:endCxn id="209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63863FBE-9684-4AA9-B59E-D51313CC83D1}"/>
                </a:ext>
              </a:extLst>
            </p:cNvPr>
            <p:cNvCxnSpPr>
              <a:cxnSpLocks/>
              <a:stCxn id="205" idx="0"/>
              <a:endCxn id="208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5F45C431-FB83-466D-AEFA-AB6A13C1717D}"/>
                </a:ext>
              </a:extLst>
            </p:cNvPr>
            <p:cNvCxnSpPr>
              <a:cxnSpLocks/>
              <a:stCxn id="206" idx="0"/>
              <a:endCxn id="208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5BBE666-C883-4255-8867-CE7751D65365}"/>
                </a:ext>
              </a:extLst>
            </p:cNvPr>
            <p:cNvCxnSpPr>
              <a:cxnSpLocks/>
              <a:stCxn id="207" idx="0"/>
              <a:endCxn id="208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30546415-01C3-42C1-AC38-1DB336B506F6}"/>
                </a:ext>
              </a:extLst>
            </p:cNvPr>
            <p:cNvCxnSpPr>
              <a:cxnSpLocks/>
              <a:stCxn id="205" idx="0"/>
              <a:endCxn id="209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1115CBB-223B-4DBE-AF95-8075814D3818}"/>
                </a:ext>
              </a:extLst>
            </p:cNvPr>
            <p:cNvCxnSpPr>
              <a:cxnSpLocks/>
              <a:stCxn id="206" idx="0"/>
              <a:endCxn id="209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FA5054F9-87BC-465B-ACFD-11730BE17DCE}"/>
                </a:ext>
              </a:extLst>
            </p:cNvPr>
            <p:cNvCxnSpPr>
              <a:cxnSpLocks/>
              <a:stCxn id="207" idx="0"/>
              <a:endCxn id="209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30" name="Group 229" descr="ML model">
            <a:extLst>
              <a:ext uri="{FF2B5EF4-FFF2-40B4-BE49-F238E27FC236}">
                <a16:creationId xmlns:a16="http://schemas.microsoft.com/office/drawing/2014/main" id="{690B8B2C-0F3E-41F6-8713-941E3C15B223}"/>
              </a:ext>
            </a:extLst>
          </p:cNvPr>
          <p:cNvGrpSpPr/>
          <p:nvPr/>
        </p:nvGrpSpPr>
        <p:grpSpPr>
          <a:xfrm>
            <a:off x="5335219" y="2919034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31" name="Rectangle: Rounded Corners 4">
              <a:extLst>
                <a:ext uri="{FF2B5EF4-FFF2-40B4-BE49-F238E27FC236}">
                  <a16:creationId xmlns:a16="http://schemas.microsoft.com/office/drawing/2014/main" id="{15784C0E-A535-4E5C-8768-D9E5D858A5E7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2309EB5-AC84-4C21-97BF-8227DCB752A0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F752126-87B1-4C74-8416-8CAC155485C6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F92E1DE-CD8D-4BF5-B8C4-7AE14355A01A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F53DF0D-0D82-453B-B73C-2E887B7B724F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4AF508F-14A1-4FC0-B218-E734C8C5243A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D0E0F7-8225-4117-9288-9A5458264DB1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FC606858-1252-42B9-A6B5-1E5F0927000D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97E368D-9DB3-4338-87AD-21D598D0D6D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4B49172-2063-4F68-9B0C-9B747D62D718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676FBBA0-2235-4BD8-9C54-E30E0675A115}"/>
                </a:ext>
              </a:extLst>
            </p:cNvPr>
            <p:cNvCxnSpPr>
              <a:cxnSpLocks/>
              <a:stCxn id="232" idx="0"/>
              <a:endCxn id="235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DBDFFEB-533C-4961-997B-B6BA76F45A4C}"/>
                </a:ext>
              </a:extLst>
            </p:cNvPr>
            <p:cNvCxnSpPr>
              <a:cxnSpLocks/>
              <a:stCxn id="232" idx="0"/>
              <a:endCxn id="236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AAB65F1-CD60-4172-B79C-BB3428030264}"/>
                </a:ext>
              </a:extLst>
            </p:cNvPr>
            <p:cNvCxnSpPr>
              <a:cxnSpLocks/>
              <a:stCxn id="232" idx="0"/>
              <a:endCxn id="237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8EEFCD1F-97E9-48E4-B47C-2D3694AA5CE6}"/>
                </a:ext>
              </a:extLst>
            </p:cNvPr>
            <p:cNvCxnSpPr>
              <a:cxnSpLocks/>
              <a:stCxn id="232" idx="0"/>
              <a:endCxn id="238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F4BC0B56-14DC-4103-BE3D-3E98F8B78971}"/>
                </a:ext>
              </a:extLst>
            </p:cNvPr>
            <p:cNvCxnSpPr>
              <a:cxnSpLocks/>
              <a:stCxn id="233" idx="0"/>
              <a:endCxn id="235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7F0AD6F4-C5FC-426F-96EE-82DAC6B3FB21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89BE9F0-9310-4A57-BF2F-14F21EA59673}"/>
                </a:ext>
              </a:extLst>
            </p:cNvPr>
            <p:cNvCxnSpPr>
              <a:cxnSpLocks/>
              <a:stCxn id="233" idx="0"/>
              <a:endCxn id="237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D149064-1FD8-4312-BD93-51D70A30F206}"/>
                </a:ext>
              </a:extLst>
            </p:cNvPr>
            <p:cNvCxnSpPr>
              <a:cxnSpLocks/>
              <a:stCxn id="233" idx="0"/>
              <a:endCxn id="238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DAE68D44-4C66-4143-BE30-8DDEA7193B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51FB1991-7437-4A94-B95D-2A5C6CD4B968}"/>
                </a:ext>
              </a:extLst>
            </p:cNvPr>
            <p:cNvCxnSpPr>
              <a:cxnSpLocks/>
              <a:stCxn id="234" idx="0"/>
              <a:endCxn id="236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5B381382-16F7-4E50-8FFA-68EDB3A53058}"/>
                </a:ext>
              </a:extLst>
            </p:cNvPr>
            <p:cNvCxnSpPr>
              <a:cxnSpLocks/>
              <a:stCxn id="234" idx="0"/>
              <a:endCxn id="237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B85573B-88B3-47EB-AE16-8C9EF2C0BE5A}"/>
                </a:ext>
              </a:extLst>
            </p:cNvPr>
            <p:cNvCxnSpPr>
              <a:cxnSpLocks/>
              <a:stCxn id="234" idx="0"/>
              <a:endCxn id="238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2328B6-2677-4F3C-BC17-298BE8C4D266}"/>
                </a:ext>
              </a:extLst>
            </p:cNvPr>
            <p:cNvCxnSpPr>
              <a:cxnSpLocks/>
              <a:stCxn id="235" idx="0"/>
              <a:endCxn id="239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93CAB937-4D2A-4370-A69C-A725CD582272}"/>
                </a:ext>
              </a:extLst>
            </p:cNvPr>
            <p:cNvCxnSpPr>
              <a:cxnSpLocks/>
              <a:stCxn id="235" idx="0"/>
              <a:endCxn id="240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4E476C28-927E-4948-BE53-B356A7DD3B21}"/>
                </a:ext>
              </a:extLst>
            </p:cNvPr>
            <p:cNvCxnSpPr>
              <a:cxnSpLocks/>
              <a:stCxn id="236" idx="0"/>
              <a:endCxn id="239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944FFB4-35AD-471A-BC29-00EAF3E8965A}"/>
                </a:ext>
              </a:extLst>
            </p:cNvPr>
            <p:cNvCxnSpPr>
              <a:cxnSpLocks/>
              <a:stCxn id="237" idx="0"/>
              <a:endCxn id="239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054F98DF-DF2C-4CB6-BA4B-D6F2ABC7BAB3}"/>
                </a:ext>
              </a:extLst>
            </p:cNvPr>
            <p:cNvCxnSpPr>
              <a:cxnSpLocks/>
              <a:stCxn id="238" idx="0"/>
              <a:endCxn id="239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7E72E5C-35E7-49C3-B0DC-F1D43946FC12}"/>
                </a:ext>
              </a:extLst>
            </p:cNvPr>
            <p:cNvCxnSpPr>
              <a:cxnSpLocks/>
              <a:stCxn id="236" idx="0"/>
              <a:endCxn id="240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DEB1DF9-BF40-41BB-8F94-204CAB4F0710}"/>
                </a:ext>
              </a:extLst>
            </p:cNvPr>
            <p:cNvCxnSpPr>
              <a:cxnSpLocks/>
              <a:stCxn id="237" idx="0"/>
              <a:endCxn id="240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B9E6870-8D0A-4796-A1E2-0DCB2DAA0BF2}"/>
                </a:ext>
              </a:extLst>
            </p:cNvPr>
            <p:cNvCxnSpPr>
              <a:cxnSpLocks/>
              <a:stCxn id="238" idx="0"/>
              <a:endCxn id="240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61" name="Group 260" descr="server">
            <a:extLst>
              <a:ext uri="{FF2B5EF4-FFF2-40B4-BE49-F238E27FC236}">
                <a16:creationId xmlns:a16="http://schemas.microsoft.com/office/drawing/2014/main" id="{2FDD2C8B-7F3D-4B7B-A62B-EF748BFC6961}"/>
              </a:ext>
            </a:extLst>
          </p:cNvPr>
          <p:cNvGrpSpPr/>
          <p:nvPr/>
        </p:nvGrpSpPr>
        <p:grpSpPr>
          <a:xfrm>
            <a:off x="5335219" y="2919745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62" name="Rectangle: Rounded Corners 4">
              <a:extLst>
                <a:ext uri="{FF2B5EF4-FFF2-40B4-BE49-F238E27FC236}">
                  <a16:creationId xmlns:a16="http://schemas.microsoft.com/office/drawing/2014/main" id="{32B093BC-78FD-49BC-BE23-F53DAA2381E3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FC8AF68-371F-4310-8241-1657BB6363EB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A13B0248-DB7C-484A-9D6C-5AF0369FF72F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6B06CE8-514A-4BDE-B882-D029CECCA5E2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27DB34D-BA73-4EC3-8DBE-44315120015E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EE49DD8-3A4C-4665-9444-D47484D3860F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2219716-9FDA-4EAC-BD70-06FBDB7350C0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9FBDD5A-807C-4C91-89D2-3848DF313DA0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6FB9DBF3-AB8E-4745-874E-0DB29B403167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8E389AC-E353-41F4-AEE0-2B8B52529162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1A13660-A1FD-46DB-8DC4-4E28067A10F8}"/>
                </a:ext>
              </a:extLst>
            </p:cNvPr>
            <p:cNvCxnSpPr>
              <a:cxnSpLocks/>
              <a:stCxn id="263" idx="0"/>
              <a:endCxn id="266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DE591CC-9124-4DD9-869C-C0D1ECEB13BF}"/>
                </a:ext>
              </a:extLst>
            </p:cNvPr>
            <p:cNvCxnSpPr>
              <a:cxnSpLocks/>
              <a:stCxn id="263" idx="0"/>
              <a:endCxn id="267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4AFCCC9-A353-486A-8595-C072DDB6D567}"/>
                </a:ext>
              </a:extLst>
            </p:cNvPr>
            <p:cNvCxnSpPr>
              <a:cxnSpLocks/>
              <a:stCxn id="263" idx="0"/>
              <a:endCxn id="268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B25A93DE-6F6B-400D-AB74-3E89E3F44F90}"/>
                </a:ext>
              </a:extLst>
            </p:cNvPr>
            <p:cNvCxnSpPr>
              <a:cxnSpLocks/>
              <a:stCxn id="263" idx="0"/>
              <a:endCxn id="269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278C01BC-C9CC-4CFE-B830-F115D891C435}"/>
                </a:ext>
              </a:extLst>
            </p:cNvPr>
            <p:cNvCxnSpPr>
              <a:cxnSpLocks/>
              <a:stCxn id="264" idx="0"/>
              <a:endCxn id="266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93F39F6-1F1A-4161-9654-08F3BE4E36C1}"/>
                </a:ext>
              </a:extLst>
            </p:cNvPr>
            <p:cNvCxnSpPr>
              <a:cxnSpLocks/>
              <a:stCxn id="264" idx="0"/>
              <a:endCxn id="267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FCABF827-BF33-4674-B0BE-58A0FF56CF58}"/>
                </a:ext>
              </a:extLst>
            </p:cNvPr>
            <p:cNvCxnSpPr>
              <a:cxnSpLocks/>
              <a:stCxn id="264" idx="0"/>
              <a:endCxn id="268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160F6FE-EB8E-4C68-80E7-47A662A2261E}"/>
                </a:ext>
              </a:extLst>
            </p:cNvPr>
            <p:cNvCxnSpPr>
              <a:cxnSpLocks/>
              <a:stCxn id="264" idx="0"/>
              <a:endCxn id="269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A6057F11-7795-4E1B-A338-FFDED07F9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2777F1BC-A84F-4DB3-AAD5-519693FB5515}"/>
                </a:ext>
              </a:extLst>
            </p:cNvPr>
            <p:cNvCxnSpPr>
              <a:cxnSpLocks/>
              <a:stCxn id="265" idx="0"/>
              <a:endCxn id="267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CC29FDE3-1A85-44E6-A6FD-7DF1BD1A1B2C}"/>
                </a:ext>
              </a:extLst>
            </p:cNvPr>
            <p:cNvCxnSpPr>
              <a:cxnSpLocks/>
              <a:stCxn id="265" idx="0"/>
              <a:endCxn id="268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A88386BB-53E1-4A14-8C47-4DD509DB0CE7}"/>
                </a:ext>
              </a:extLst>
            </p:cNvPr>
            <p:cNvCxnSpPr>
              <a:cxnSpLocks/>
              <a:stCxn id="265" idx="0"/>
              <a:endCxn id="269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C33CB2DF-5154-42CE-A91B-B07B6D5C8480}"/>
                </a:ext>
              </a:extLst>
            </p:cNvPr>
            <p:cNvCxnSpPr>
              <a:cxnSpLocks/>
              <a:stCxn id="266" idx="0"/>
              <a:endCxn id="270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30A65E63-A2A7-4ECB-8EE0-CD6EB8870B6D}"/>
                </a:ext>
              </a:extLst>
            </p:cNvPr>
            <p:cNvCxnSpPr>
              <a:cxnSpLocks/>
              <a:stCxn id="266" idx="0"/>
              <a:endCxn id="271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87BBE1E-2299-4416-B221-F69E78C001F3}"/>
                </a:ext>
              </a:extLst>
            </p:cNvPr>
            <p:cNvCxnSpPr>
              <a:cxnSpLocks/>
              <a:stCxn id="267" idx="0"/>
              <a:endCxn id="270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AACB5F7A-0D9E-42DB-A823-5E822C07455D}"/>
                </a:ext>
              </a:extLst>
            </p:cNvPr>
            <p:cNvCxnSpPr>
              <a:cxnSpLocks/>
              <a:stCxn id="268" idx="0"/>
              <a:endCxn id="270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01D4FBB-B031-47DD-A341-5E186F1691BA}"/>
                </a:ext>
              </a:extLst>
            </p:cNvPr>
            <p:cNvCxnSpPr>
              <a:cxnSpLocks/>
              <a:stCxn id="269" idx="0"/>
              <a:endCxn id="270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9FB4AF5-401A-4544-93A9-1518D50CD376}"/>
                </a:ext>
              </a:extLst>
            </p:cNvPr>
            <p:cNvCxnSpPr>
              <a:cxnSpLocks/>
              <a:stCxn id="267" idx="0"/>
              <a:endCxn id="271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023F852D-2AC2-497D-BD75-02025C190F67}"/>
                </a:ext>
              </a:extLst>
            </p:cNvPr>
            <p:cNvCxnSpPr>
              <a:cxnSpLocks/>
              <a:stCxn id="268" idx="0"/>
              <a:endCxn id="271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2900A82-0BB0-4C9F-B1CC-0C1650C66484}"/>
                </a:ext>
              </a:extLst>
            </p:cNvPr>
            <p:cNvCxnSpPr>
              <a:cxnSpLocks/>
              <a:stCxn id="269" idx="0"/>
              <a:endCxn id="271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C6BFE-98E4-4B10-88CB-D1B11CC5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D3E7-79C8-4A0B-AFA5-DD39C7661B34}" type="slidenum">
              <a:rPr lang="zh-CN" altLang="en-US" smtClean="0"/>
              <a:t>22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217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22917 0.2055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-0.09609 0.2009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100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19297 0.1993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99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04401 0.197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230E-F299-41A2-A740-44464039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/ Federated Learning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9FFCCD9-F490-47B6-BD3A-52B35DE8386E}"/>
              </a:ext>
            </a:extLst>
          </p:cNvPr>
          <p:cNvSpPr/>
          <p:nvPr/>
        </p:nvSpPr>
        <p:spPr>
          <a:xfrm>
            <a:off x="932268" y="1786297"/>
            <a:ext cx="2441868" cy="612741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In each iteration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4A5C27B-AA2E-3949-84E4-C5F686D8FE1D}"/>
              </a:ext>
            </a:extLst>
          </p:cNvPr>
          <p:cNvSpPr/>
          <p:nvPr/>
        </p:nvSpPr>
        <p:spPr>
          <a:xfrm>
            <a:off x="705604" y="2933611"/>
            <a:ext cx="3071508" cy="39199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Share model updates</a:t>
            </a:r>
          </a:p>
        </p:txBody>
      </p:sp>
      <p:grpSp>
        <p:nvGrpSpPr>
          <p:cNvPr id="284" name="Group 283" descr="server">
            <a:extLst>
              <a:ext uri="{FF2B5EF4-FFF2-40B4-BE49-F238E27FC236}">
                <a16:creationId xmlns:a16="http://schemas.microsoft.com/office/drawing/2014/main" id="{ADC83820-B0C1-4B32-9CF3-37520E21EF1D}"/>
              </a:ext>
            </a:extLst>
          </p:cNvPr>
          <p:cNvGrpSpPr/>
          <p:nvPr/>
        </p:nvGrpSpPr>
        <p:grpSpPr>
          <a:xfrm>
            <a:off x="5476606" y="1770829"/>
            <a:ext cx="2292134" cy="2269402"/>
            <a:chOff x="5333734" y="1690688"/>
            <a:chExt cx="2292134" cy="2269402"/>
          </a:xfrm>
        </p:grpSpPr>
        <p:pic>
          <p:nvPicPr>
            <p:cNvPr id="285" name="Picture 284" descr="server Model">
              <a:extLst>
                <a:ext uri="{FF2B5EF4-FFF2-40B4-BE49-F238E27FC236}">
                  <a16:creationId xmlns:a16="http://schemas.microsoft.com/office/drawing/2014/main" id="{CA0EE93B-0441-4478-8C57-AB285994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214" y="1690688"/>
              <a:ext cx="1964654" cy="2269402"/>
            </a:xfrm>
            <a:prstGeom prst="rect">
              <a:avLst/>
            </a:prstGeom>
          </p:spPr>
        </p:pic>
        <p:pic>
          <p:nvPicPr>
            <p:cNvPr id="287" name="Graphic 286" descr="Brain">
              <a:extLst>
                <a:ext uri="{FF2B5EF4-FFF2-40B4-BE49-F238E27FC236}">
                  <a16:creationId xmlns:a16="http://schemas.microsoft.com/office/drawing/2014/main" id="{AE296FB1-2003-46C1-B94D-0964A0EA4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33734" y="2027292"/>
              <a:ext cx="1026686" cy="1026686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E16A128-9AC5-4ECC-8CB2-AA677FED0D90}"/>
                </a:ext>
              </a:extLst>
            </p:cNvPr>
            <p:cNvSpPr txBox="1"/>
            <p:nvPr/>
          </p:nvSpPr>
          <p:spPr>
            <a:xfrm>
              <a:off x="5333734" y="1812472"/>
              <a:ext cx="914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cs typeface="Calibri" panose="020F0502020204030204" pitchFamily="34" charset="0"/>
                </a:rPr>
                <a:t>Server</a:t>
              </a:r>
              <a:endParaRPr lang="zh-CN" altLang="en-US" sz="20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FC7644DC-164E-4ACC-BF90-7E9BACC8414B}"/>
              </a:ext>
            </a:extLst>
          </p:cNvPr>
          <p:cNvSpPr txBox="1"/>
          <p:nvPr/>
        </p:nvSpPr>
        <p:spPr>
          <a:xfrm>
            <a:off x="7248345" y="1690688"/>
            <a:ext cx="443293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clients want to collaboratively train a model</a:t>
            </a:r>
          </a:p>
        </p:txBody>
      </p:sp>
      <p:sp>
        <p:nvSpPr>
          <p:cNvPr id="51" name="Freeform 50" descr="smartphone">
            <a:extLst>
              <a:ext uri="{FF2B5EF4-FFF2-40B4-BE49-F238E27FC236}">
                <a16:creationId xmlns:a16="http://schemas.microsoft.com/office/drawing/2014/main" id="{755C9713-C1E5-994B-8535-89E641365DC9}"/>
              </a:ext>
            </a:extLst>
          </p:cNvPr>
          <p:cNvSpPr/>
          <p:nvPr/>
        </p:nvSpPr>
        <p:spPr>
          <a:xfrm>
            <a:off x="1772816" y="4949949"/>
            <a:ext cx="1207775" cy="551482"/>
          </a:xfrm>
          <a:custGeom>
            <a:avLst/>
            <a:gdLst>
              <a:gd name="connsiteX0" fmla="*/ 1828993 w 1922299"/>
              <a:gd name="connsiteY0" fmla="*/ 0 h 1586204"/>
              <a:gd name="connsiteX1" fmla="*/ 193 w 1922299"/>
              <a:gd name="connsiteY1" fmla="*/ 933061 h 1586204"/>
              <a:gd name="connsiteX2" fmla="*/ 1922299 w 1922299"/>
              <a:gd name="connsiteY2" fmla="*/ 1586204 h 158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2299" h="1586204">
                <a:moveTo>
                  <a:pt x="1828993" y="0"/>
                </a:moveTo>
                <a:cubicBezTo>
                  <a:pt x="906817" y="334347"/>
                  <a:pt x="-15358" y="668694"/>
                  <a:pt x="193" y="933061"/>
                </a:cubicBezTo>
                <a:cubicBezTo>
                  <a:pt x="15744" y="1197428"/>
                  <a:pt x="969021" y="1391816"/>
                  <a:pt x="1922299" y="1586204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martphone">
            <a:extLst>
              <a:ext uri="{FF2B5EF4-FFF2-40B4-BE49-F238E27FC236}">
                <a16:creationId xmlns:a16="http://schemas.microsoft.com/office/drawing/2014/main" id="{D85C0638-C379-44EB-8CCF-D5C1432F9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1526" y="4788209"/>
            <a:ext cx="914400" cy="914400"/>
          </a:xfrm>
          <a:prstGeom prst="rect">
            <a:avLst/>
          </a:prstGeom>
        </p:spPr>
      </p:pic>
      <p:pic>
        <p:nvPicPr>
          <p:cNvPr id="153" name="Graphic 152" descr="smartphone">
            <a:extLst>
              <a:ext uri="{FF2B5EF4-FFF2-40B4-BE49-F238E27FC236}">
                <a16:creationId xmlns:a16="http://schemas.microsoft.com/office/drawing/2014/main" id="{3B51AC3F-2055-4C30-B095-A48A92F5BF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2788" y="4788209"/>
            <a:ext cx="914400" cy="914400"/>
          </a:xfrm>
          <a:prstGeom prst="rect">
            <a:avLst/>
          </a:prstGeom>
        </p:spPr>
      </p:pic>
      <p:pic>
        <p:nvPicPr>
          <p:cNvPr id="155" name="Graphic 154" descr="smartphone">
            <a:extLst>
              <a:ext uri="{FF2B5EF4-FFF2-40B4-BE49-F238E27FC236}">
                <a16:creationId xmlns:a16="http://schemas.microsoft.com/office/drawing/2014/main" id="{11B63F52-EDCD-4333-8882-0CB5D1B2C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4050" y="4788209"/>
            <a:ext cx="914400" cy="914400"/>
          </a:xfrm>
          <a:prstGeom prst="rect">
            <a:avLst/>
          </a:prstGeom>
        </p:spPr>
      </p:pic>
      <p:pic>
        <p:nvPicPr>
          <p:cNvPr id="157" name="Graphic 156" descr="smartphone">
            <a:extLst>
              <a:ext uri="{FF2B5EF4-FFF2-40B4-BE49-F238E27FC236}">
                <a16:creationId xmlns:a16="http://schemas.microsoft.com/office/drawing/2014/main" id="{6FAC8535-54EA-41F3-BD5D-9957FF8A9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0304" y="4788209"/>
            <a:ext cx="914400" cy="914400"/>
          </a:xfrm>
          <a:prstGeom prst="rect">
            <a:avLst/>
          </a:prstGeom>
        </p:spPr>
      </p:pic>
      <p:grpSp>
        <p:nvGrpSpPr>
          <p:cNvPr id="16" name="Group 15" descr="smartphone">
            <a:extLst>
              <a:ext uri="{FF2B5EF4-FFF2-40B4-BE49-F238E27FC236}">
                <a16:creationId xmlns:a16="http://schemas.microsoft.com/office/drawing/2014/main" id="{22684D46-8668-B047-A4BD-60793E418728}"/>
              </a:ext>
            </a:extLst>
          </p:cNvPr>
          <p:cNvGrpSpPr/>
          <p:nvPr/>
        </p:nvGrpSpPr>
        <p:grpSpPr>
          <a:xfrm>
            <a:off x="1943580" y="4788209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61E99E05-3997-9544-A773-D83B86818CB8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E768D6-F41A-E542-A5B3-E9A4338B3A0C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26B964-A83E-3C45-A234-0A403354C278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798BD1-C575-064A-9E99-F222F0C96CDC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DA6CBE-BAA9-394E-A06F-1D80BE366223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E92051-42EA-444E-9498-F8E640D267A9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73F32A-BE0E-C248-A5FF-5A33C0899A27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9C025CD-4922-FF4E-82F1-E07F2BE71966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7AA291-0F20-124C-B74B-9487161EABA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C4926AF-F8AF-8A42-B7A5-79984432C720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B76746A-8BFB-614A-8E8A-F0A08BC344FB}"/>
                </a:ext>
              </a:extLst>
            </p:cNvPr>
            <p:cNvCxnSpPr>
              <a:cxnSpLocks/>
              <a:stCxn id="18" idx="0"/>
              <a:endCxn id="21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1B5562-077D-134C-BCCD-2CBD207DC827}"/>
                </a:ext>
              </a:extLst>
            </p:cNvPr>
            <p:cNvCxnSpPr>
              <a:cxnSpLocks/>
              <a:stCxn id="18" idx="0"/>
              <a:endCxn id="22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1B13A9B-FF71-AC42-86ED-C35E540907B8}"/>
                </a:ext>
              </a:extLst>
            </p:cNvPr>
            <p:cNvCxnSpPr>
              <a:cxnSpLocks/>
              <a:stCxn id="18" idx="0"/>
              <a:endCxn id="23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052914-C7CE-044B-AEF6-361324CB4A19}"/>
                </a:ext>
              </a:extLst>
            </p:cNvPr>
            <p:cNvCxnSpPr>
              <a:cxnSpLocks/>
              <a:stCxn id="18" idx="0"/>
              <a:endCxn id="24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945A603-F534-3F48-898D-6A27F07183D7}"/>
                </a:ext>
              </a:extLst>
            </p:cNvPr>
            <p:cNvCxnSpPr>
              <a:cxnSpLocks/>
              <a:stCxn id="19" idx="0"/>
              <a:endCxn id="21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C91202-33B0-F94D-86C6-82211266961C}"/>
                </a:ext>
              </a:extLst>
            </p:cNvPr>
            <p:cNvCxnSpPr>
              <a:cxnSpLocks/>
              <a:stCxn id="19" idx="0"/>
              <a:endCxn id="22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F358801-FCEE-C842-A579-109BC2CA2035}"/>
                </a:ext>
              </a:extLst>
            </p:cNvPr>
            <p:cNvCxnSpPr>
              <a:cxnSpLocks/>
              <a:stCxn id="19" idx="0"/>
              <a:endCxn id="23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B759F2C-B9CA-824F-8AC3-814082B3E59A}"/>
                </a:ext>
              </a:extLst>
            </p:cNvPr>
            <p:cNvCxnSpPr>
              <a:cxnSpLocks/>
              <a:stCxn id="19" idx="0"/>
              <a:endCxn id="24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DE7704-7B62-F844-9E24-99B33F8E61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26ABA-E543-FA47-B2E7-DB5003D32B1E}"/>
                </a:ext>
              </a:extLst>
            </p:cNvPr>
            <p:cNvCxnSpPr>
              <a:cxnSpLocks/>
              <a:stCxn id="20" idx="0"/>
              <a:endCxn id="22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61D1E2-CD1E-7C4F-98D4-003343B8C3B9}"/>
                </a:ext>
              </a:extLst>
            </p:cNvPr>
            <p:cNvCxnSpPr>
              <a:cxnSpLocks/>
              <a:stCxn id="20" idx="0"/>
              <a:endCxn id="23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68A2E6-C23D-1942-A490-0A3A2D8289CA}"/>
                </a:ext>
              </a:extLst>
            </p:cNvPr>
            <p:cNvCxnSpPr>
              <a:cxnSpLocks/>
              <a:stCxn id="20" idx="0"/>
              <a:endCxn id="24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381AE8D-B03D-674F-BC57-2005643DCA0E}"/>
                </a:ext>
              </a:extLst>
            </p:cNvPr>
            <p:cNvCxnSpPr>
              <a:cxnSpLocks/>
              <a:stCxn id="21" idx="0"/>
              <a:endCxn id="25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966DBD6-DDA3-2848-8DC2-49DE92675A2E}"/>
                </a:ext>
              </a:extLst>
            </p:cNvPr>
            <p:cNvCxnSpPr>
              <a:cxnSpLocks/>
              <a:stCxn id="21" idx="0"/>
              <a:endCxn id="26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93FD7C-0EE6-9048-8377-87CD5760861E}"/>
                </a:ext>
              </a:extLst>
            </p:cNvPr>
            <p:cNvCxnSpPr>
              <a:cxnSpLocks/>
              <a:stCxn id="22" idx="0"/>
              <a:endCxn id="25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24D9448-CDBE-234B-BD51-376D71ADEEB4}"/>
                </a:ext>
              </a:extLst>
            </p:cNvPr>
            <p:cNvCxnSpPr>
              <a:cxnSpLocks/>
              <a:stCxn id="23" idx="0"/>
              <a:endCxn id="25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EF79B7-57FE-E547-A05B-0A003B1764FF}"/>
                </a:ext>
              </a:extLst>
            </p:cNvPr>
            <p:cNvCxnSpPr>
              <a:cxnSpLocks/>
              <a:stCxn id="24" idx="0"/>
              <a:endCxn id="25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C8EBA9-85B1-724A-8642-890490B0965B}"/>
                </a:ext>
              </a:extLst>
            </p:cNvPr>
            <p:cNvCxnSpPr>
              <a:cxnSpLocks/>
              <a:stCxn id="22" idx="0"/>
              <a:endCxn id="26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17B536E-57D6-7C45-99A2-BBA141D8C320}"/>
                </a:ext>
              </a:extLst>
            </p:cNvPr>
            <p:cNvCxnSpPr>
              <a:cxnSpLocks/>
              <a:stCxn id="23" idx="0"/>
              <a:endCxn id="26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8B73CDA-208F-A546-9A35-FDACE74F5075}"/>
                </a:ext>
              </a:extLst>
            </p:cNvPr>
            <p:cNvCxnSpPr>
              <a:cxnSpLocks/>
              <a:stCxn id="24" idx="0"/>
              <a:endCxn id="26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BCB871D-1713-7048-A8AD-6C42339C2A51}"/>
              </a:ext>
            </a:extLst>
          </p:cNvPr>
          <p:cNvSpPr/>
          <p:nvPr/>
        </p:nvSpPr>
        <p:spPr>
          <a:xfrm>
            <a:off x="1085011" y="5586330"/>
            <a:ext cx="2572084" cy="6069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Train on a batch</a:t>
            </a:r>
          </a:p>
        </p:txBody>
      </p:sp>
      <p:pic>
        <p:nvPicPr>
          <p:cNvPr id="168" name="Graphic 167" descr="smartphone">
            <a:extLst>
              <a:ext uri="{FF2B5EF4-FFF2-40B4-BE49-F238E27FC236}">
                <a16:creationId xmlns:a16="http://schemas.microsoft.com/office/drawing/2014/main" id="{F0AB2534-5961-4646-BCA6-B1CEF05C6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3061" y="4788209"/>
            <a:ext cx="670338" cy="670338"/>
          </a:xfrm>
          <a:prstGeom prst="rect">
            <a:avLst/>
          </a:prstGeom>
        </p:spPr>
      </p:pic>
      <p:pic>
        <p:nvPicPr>
          <p:cNvPr id="169" name="Graphic 168" descr="smartphone">
            <a:extLst>
              <a:ext uri="{FF2B5EF4-FFF2-40B4-BE49-F238E27FC236}">
                <a16:creationId xmlns:a16="http://schemas.microsoft.com/office/drawing/2014/main" id="{9A0AF009-12E3-4620-BD66-EFDF8B18B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6861" y="4788209"/>
            <a:ext cx="670338" cy="670338"/>
          </a:xfrm>
          <a:prstGeom prst="rect">
            <a:avLst/>
          </a:prstGeom>
        </p:spPr>
      </p:pic>
      <p:pic>
        <p:nvPicPr>
          <p:cNvPr id="170" name="Graphic 169" descr="smartphone">
            <a:extLst>
              <a:ext uri="{FF2B5EF4-FFF2-40B4-BE49-F238E27FC236}">
                <a16:creationId xmlns:a16="http://schemas.microsoft.com/office/drawing/2014/main" id="{4FC70719-B0D6-40F1-A4DE-9CC70DDD1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68123" y="4788209"/>
            <a:ext cx="670338" cy="670338"/>
          </a:xfrm>
          <a:prstGeom prst="rect">
            <a:avLst/>
          </a:prstGeom>
        </p:spPr>
      </p:pic>
      <p:pic>
        <p:nvPicPr>
          <p:cNvPr id="171" name="Graphic 170" descr="smartphone">
            <a:extLst>
              <a:ext uri="{FF2B5EF4-FFF2-40B4-BE49-F238E27FC236}">
                <a16:creationId xmlns:a16="http://schemas.microsoft.com/office/drawing/2014/main" id="{36A40792-507F-441D-859A-C3A5A2F9A4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4377" y="4788209"/>
            <a:ext cx="670338" cy="670338"/>
          </a:xfrm>
          <a:prstGeom prst="rect">
            <a:avLst/>
          </a:prstGeom>
        </p:spPr>
      </p:pic>
      <p:grpSp>
        <p:nvGrpSpPr>
          <p:cNvPr id="63" name="Group 62" descr="smartphone">
            <a:extLst>
              <a:ext uri="{FF2B5EF4-FFF2-40B4-BE49-F238E27FC236}">
                <a16:creationId xmlns:a16="http://schemas.microsoft.com/office/drawing/2014/main" id="{247E74BE-A370-D84C-B2E6-443FA85302D6}"/>
              </a:ext>
            </a:extLst>
          </p:cNvPr>
          <p:cNvGrpSpPr/>
          <p:nvPr/>
        </p:nvGrpSpPr>
        <p:grpSpPr>
          <a:xfrm>
            <a:off x="7690315" y="4299048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64" name="Rectangle: Rounded Corners 4">
              <a:extLst>
                <a:ext uri="{FF2B5EF4-FFF2-40B4-BE49-F238E27FC236}">
                  <a16:creationId xmlns:a16="http://schemas.microsoft.com/office/drawing/2014/main" id="{2A795B1F-D520-5147-B8F6-A4B2515441FB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FE42B92-F396-6040-A7BF-7ABD9560B326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47C54E2-B867-BB44-8C41-218CB1A9F462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9D04A2B-55A3-E845-8CA2-DA62AE65D9DD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A5E0CFB-811D-C842-9402-33E16E458EF7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EEFA5BC-0326-074B-A9AF-4CA0F0AE1427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99B3516-8084-2147-91D4-D1D74BA84E5D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C5EE120-7A5B-A040-BC99-08E0832238A9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3FCED4D-9C1D-0F47-8256-FB5885387F40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D281B6-D6FA-A64A-B8BA-37AC678DDB81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B1E1988-5EA2-FB40-96FA-C3333C214D4E}"/>
                </a:ext>
              </a:extLst>
            </p:cNvPr>
            <p:cNvCxnSpPr>
              <a:cxnSpLocks/>
              <a:stCxn id="65" idx="0"/>
              <a:endCxn id="68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5CBA572-EBE7-4C43-A307-330BCB81058C}"/>
                </a:ext>
              </a:extLst>
            </p:cNvPr>
            <p:cNvCxnSpPr>
              <a:cxnSpLocks/>
              <a:stCxn id="65" idx="0"/>
              <a:endCxn id="69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D7259B1-A830-3144-9DEB-559B1974B265}"/>
                </a:ext>
              </a:extLst>
            </p:cNvPr>
            <p:cNvCxnSpPr>
              <a:cxnSpLocks/>
              <a:stCxn id="65" idx="0"/>
              <a:endCxn id="70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9FA6FDA-421A-D046-A677-6CFBD56E7CEE}"/>
                </a:ext>
              </a:extLst>
            </p:cNvPr>
            <p:cNvCxnSpPr>
              <a:cxnSpLocks/>
              <a:stCxn id="65" idx="0"/>
              <a:endCxn id="71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B17DE9-53B9-1746-A7A4-AFA3F3CF4F8D}"/>
                </a:ext>
              </a:extLst>
            </p:cNvPr>
            <p:cNvCxnSpPr>
              <a:cxnSpLocks/>
              <a:stCxn id="66" idx="0"/>
              <a:endCxn id="68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F3DBEB6-751B-8A4A-A3ED-07FA9C34B612}"/>
                </a:ext>
              </a:extLst>
            </p:cNvPr>
            <p:cNvCxnSpPr>
              <a:cxnSpLocks/>
              <a:stCxn id="66" idx="0"/>
              <a:endCxn id="69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9C62020-9C1B-7B49-ACA3-D79F2AD44835}"/>
                </a:ext>
              </a:extLst>
            </p:cNvPr>
            <p:cNvCxnSpPr>
              <a:cxnSpLocks/>
              <a:stCxn id="66" idx="0"/>
              <a:endCxn id="70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7752BA3-8425-734F-9F81-F948AC48B237}"/>
                </a:ext>
              </a:extLst>
            </p:cNvPr>
            <p:cNvCxnSpPr>
              <a:cxnSpLocks/>
              <a:stCxn id="66" idx="0"/>
              <a:endCxn id="71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6B77128-63B6-8149-AEA5-CBC2D49A4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46DCA7B-6B17-AF47-AE41-39993CA46979}"/>
                </a:ext>
              </a:extLst>
            </p:cNvPr>
            <p:cNvCxnSpPr>
              <a:cxnSpLocks/>
              <a:stCxn id="67" idx="0"/>
              <a:endCxn id="69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36CDF96-850D-844A-893C-69DA2EFD7126}"/>
                </a:ext>
              </a:extLst>
            </p:cNvPr>
            <p:cNvCxnSpPr>
              <a:cxnSpLocks/>
              <a:stCxn id="67" idx="0"/>
              <a:endCxn id="70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A6F9350-6670-214B-9B4A-8ACB9C917342}"/>
                </a:ext>
              </a:extLst>
            </p:cNvPr>
            <p:cNvCxnSpPr>
              <a:cxnSpLocks/>
              <a:stCxn id="67" idx="0"/>
              <a:endCxn id="71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7D4AE97-E01A-C749-A871-6D30B404AB7A}"/>
                </a:ext>
              </a:extLst>
            </p:cNvPr>
            <p:cNvCxnSpPr>
              <a:cxnSpLocks/>
              <a:stCxn id="68" idx="0"/>
              <a:endCxn id="72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9934766-8274-0C4A-ADDB-0AF6E75E2F10}"/>
                </a:ext>
              </a:extLst>
            </p:cNvPr>
            <p:cNvCxnSpPr>
              <a:cxnSpLocks/>
              <a:stCxn id="68" idx="0"/>
              <a:endCxn id="73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477313D-E81F-3546-814E-63254BBBD7EE}"/>
                </a:ext>
              </a:extLst>
            </p:cNvPr>
            <p:cNvCxnSpPr>
              <a:cxnSpLocks/>
              <a:stCxn id="69" idx="0"/>
              <a:endCxn id="72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D19948D-60F2-AE48-8E8A-9415280A0FE9}"/>
                </a:ext>
              </a:extLst>
            </p:cNvPr>
            <p:cNvCxnSpPr>
              <a:cxnSpLocks/>
              <a:stCxn id="70" idx="0"/>
              <a:endCxn id="72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ABB64C-36C6-E04E-8712-A5B04876AA5B}"/>
                </a:ext>
              </a:extLst>
            </p:cNvPr>
            <p:cNvCxnSpPr>
              <a:cxnSpLocks/>
              <a:stCxn id="71" idx="0"/>
              <a:endCxn id="72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8A7D45-C68C-AF44-92FF-1F6AF5724C11}"/>
                </a:ext>
              </a:extLst>
            </p:cNvPr>
            <p:cNvCxnSpPr>
              <a:cxnSpLocks/>
              <a:stCxn id="69" idx="0"/>
              <a:endCxn id="73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84863FC-6A08-434B-BAB8-B807FFC40744}"/>
                </a:ext>
              </a:extLst>
            </p:cNvPr>
            <p:cNvCxnSpPr>
              <a:cxnSpLocks/>
              <a:stCxn id="70" idx="0"/>
              <a:endCxn id="73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A46731F-AF7D-514E-9A28-4791C1E8D4A3}"/>
                </a:ext>
              </a:extLst>
            </p:cNvPr>
            <p:cNvCxnSpPr>
              <a:cxnSpLocks/>
              <a:stCxn id="71" idx="0"/>
              <a:endCxn id="73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4" name="Group 93" descr="smartphone">
            <a:extLst>
              <a:ext uri="{FF2B5EF4-FFF2-40B4-BE49-F238E27FC236}">
                <a16:creationId xmlns:a16="http://schemas.microsoft.com/office/drawing/2014/main" id="{CE9A95F3-0954-844E-A011-68BF25C74519}"/>
              </a:ext>
            </a:extLst>
          </p:cNvPr>
          <p:cNvGrpSpPr/>
          <p:nvPr/>
        </p:nvGrpSpPr>
        <p:grpSpPr>
          <a:xfrm>
            <a:off x="5870845" y="4273972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95" name="Rectangle: Rounded Corners 4">
              <a:extLst>
                <a:ext uri="{FF2B5EF4-FFF2-40B4-BE49-F238E27FC236}">
                  <a16:creationId xmlns:a16="http://schemas.microsoft.com/office/drawing/2014/main" id="{133F3F2C-711B-C244-862D-1B75B3A49F4C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C8019D-B1F6-CB4C-BF17-E0C384AACD61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5278873-94E1-C746-82CB-B9C0BFA9BF9A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F327CFE-228A-7B46-A306-562CEAE55E26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B97FAEB-D6C0-4C42-9D50-72104D476FEB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D81CE88-2D7E-B84C-BEFC-D8A8F7EF43B9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E9E2FC6-2976-3F47-8F74-5DA63B9AD201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C4A99D-AAE6-EE4C-A6BB-95F97628FE12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AEDC4B7-BD05-704F-9E8D-1AAA9E5BA89B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6327E14-4026-6641-A0DC-75CF6A94C4DA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36CE60D-6C93-7C4E-B416-4867731BEAC0}"/>
                </a:ext>
              </a:extLst>
            </p:cNvPr>
            <p:cNvCxnSpPr>
              <a:cxnSpLocks/>
              <a:stCxn id="96" idx="0"/>
              <a:endCxn id="99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032C311-335F-2A41-9782-8F4AD5C739E0}"/>
                </a:ext>
              </a:extLst>
            </p:cNvPr>
            <p:cNvCxnSpPr>
              <a:cxnSpLocks/>
              <a:stCxn id="96" idx="0"/>
              <a:endCxn id="100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F033239-2EA3-584D-8826-E16C4F074D22}"/>
                </a:ext>
              </a:extLst>
            </p:cNvPr>
            <p:cNvCxnSpPr>
              <a:cxnSpLocks/>
              <a:stCxn id="96" idx="0"/>
              <a:endCxn id="101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9983848-DD7A-E645-92A2-C012D3859717}"/>
                </a:ext>
              </a:extLst>
            </p:cNvPr>
            <p:cNvCxnSpPr>
              <a:cxnSpLocks/>
              <a:stCxn id="96" idx="0"/>
              <a:endCxn id="102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F393030-846E-2F44-9DE4-B52558D3A1A8}"/>
                </a:ext>
              </a:extLst>
            </p:cNvPr>
            <p:cNvCxnSpPr>
              <a:cxnSpLocks/>
              <a:stCxn id="97" idx="0"/>
              <a:endCxn id="99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C3D61AB-28F0-6945-9DCA-E8AA32B6048C}"/>
                </a:ext>
              </a:extLst>
            </p:cNvPr>
            <p:cNvCxnSpPr>
              <a:cxnSpLocks/>
              <a:stCxn id="97" idx="0"/>
              <a:endCxn id="100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4BE8EEE-3C84-704B-95AB-96CD5CEEB33A}"/>
                </a:ext>
              </a:extLst>
            </p:cNvPr>
            <p:cNvCxnSpPr>
              <a:cxnSpLocks/>
              <a:stCxn id="97" idx="0"/>
              <a:endCxn id="101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E7DA8D0-15B9-5A46-8629-D2717354C911}"/>
                </a:ext>
              </a:extLst>
            </p:cNvPr>
            <p:cNvCxnSpPr>
              <a:cxnSpLocks/>
              <a:stCxn id="97" idx="0"/>
              <a:endCxn id="102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3BE50F9-84A4-794F-911D-3EA528868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B3ECE81-00C6-3C47-AFF6-3E39319D7C03}"/>
                </a:ext>
              </a:extLst>
            </p:cNvPr>
            <p:cNvCxnSpPr>
              <a:cxnSpLocks/>
              <a:stCxn id="98" idx="0"/>
              <a:endCxn id="100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DA3F320-04F5-DC48-8FDE-2000DB177F28}"/>
                </a:ext>
              </a:extLst>
            </p:cNvPr>
            <p:cNvCxnSpPr>
              <a:cxnSpLocks/>
              <a:stCxn id="98" idx="0"/>
              <a:endCxn id="101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17EEBDD-139B-DC4D-9E82-08B3A70D5DC2}"/>
                </a:ext>
              </a:extLst>
            </p:cNvPr>
            <p:cNvCxnSpPr>
              <a:cxnSpLocks/>
              <a:stCxn id="98" idx="0"/>
              <a:endCxn id="102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5655017-52BF-8345-8225-F88188F93B5E}"/>
                </a:ext>
              </a:extLst>
            </p:cNvPr>
            <p:cNvCxnSpPr>
              <a:cxnSpLocks/>
              <a:stCxn id="99" idx="0"/>
              <a:endCxn id="103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7922F14-F2D7-794C-B008-A94BE0EE92FC}"/>
                </a:ext>
              </a:extLst>
            </p:cNvPr>
            <p:cNvCxnSpPr>
              <a:cxnSpLocks/>
              <a:stCxn id="99" idx="0"/>
              <a:endCxn id="104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1481F63-F0DB-8F45-B937-BC25E54960DC}"/>
                </a:ext>
              </a:extLst>
            </p:cNvPr>
            <p:cNvCxnSpPr>
              <a:cxnSpLocks/>
              <a:stCxn id="100" idx="0"/>
              <a:endCxn id="103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6FD04F9-B443-1F4D-B5DA-0C8EF2B53C5B}"/>
                </a:ext>
              </a:extLst>
            </p:cNvPr>
            <p:cNvCxnSpPr>
              <a:cxnSpLocks/>
              <a:stCxn id="101" idx="0"/>
              <a:endCxn id="103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0FCFD00-2BEA-6F45-82A9-9DD690E9A8C7}"/>
                </a:ext>
              </a:extLst>
            </p:cNvPr>
            <p:cNvCxnSpPr>
              <a:cxnSpLocks/>
              <a:stCxn id="102" idx="0"/>
              <a:endCxn id="103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DDD051F-EFD9-F649-A899-FB7C754A12C5}"/>
                </a:ext>
              </a:extLst>
            </p:cNvPr>
            <p:cNvCxnSpPr>
              <a:cxnSpLocks/>
              <a:stCxn id="100" idx="0"/>
              <a:endCxn id="104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E77B99A-94C1-F142-A7B5-A054064655E3}"/>
                </a:ext>
              </a:extLst>
            </p:cNvPr>
            <p:cNvCxnSpPr>
              <a:cxnSpLocks/>
              <a:stCxn id="101" idx="0"/>
              <a:endCxn id="104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15883CF-A8ED-0D43-B7F2-DF3B4C8CAF90}"/>
                </a:ext>
              </a:extLst>
            </p:cNvPr>
            <p:cNvCxnSpPr>
              <a:cxnSpLocks/>
              <a:stCxn id="102" idx="0"/>
              <a:endCxn id="104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25" name="Group 124" descr="smartphone">
            <a:extLst>
              <a:ext uri="{FF2B5EF4-FFF2-40B4-BE49-F238E27FC236}">
                <a16:creationId xmlns:a16="http://schemas.microsoft.com/office/drawing/2014/main" id="{5E5FB33C-88E4-6F40-9CEF-2CBA87744277}"/>
              </a:ext>
            </a:extLst>
          </p:cNvPr>
          <p:cNvGrpSpPr/>
          <p:nvPr/>
        </p:nvGrpSpPr>
        <p:grpSpPr>
          <a:xfrm>
            <a:off x="4175180" y="4301731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26" name="Rectangle: Rounded Corners 4">
              <a:extLst>
                <a:ext uri="{FF2B5EF4-FFF2-40B4-BE49-F238E27FC236}">
                  <a16:creationId xmlns:a16="http://schemas.microsoft.com/office/drawing/2014/main" id="{CD66FCEB-404A-6145-A3F4-4C76DEB816C9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DB5D22C-A881-8F49-B46B-32CCF5FCCF80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F52097C-274C-7B4D-8C54-F6B43C8F4893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4B21460-DC74-1449-BC1D-107E84DEBD69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1ADDD26-C24E-D141-B295-79C96DA468FC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0ADA07C-FB71-9043-992B-23BF959D5BF1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24C4587-CA1D-3D47-94FA-2797B2C2CE29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BDDAD24-803E-3441-9D18-710DDB786C98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ED7A29F-FE52-DD4F-A961-235C168DDF67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8FDD779-5621-C444-B188-EA4E64C224F6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BCA76F3-2547-F348-AE5D-CB6529D2A038}"/>
                </a:ext>
              </a:extLst>
            </p:cNvPr>
            <p:cNvCxnSpPr>
              <a:cxnSpLocks/>
              <a:stCxn id="127" idx="0"/>
              <a:endCxn id="130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A6055738-A499-B344-ACE1-B7862440087B}"/>
                </a:ext>
              </a:extLst>
            </p:cNvPr>
            <p:cNvCxnSpPr>
              <a:cxnSpLocks/>
              <a:stCxn id="127" idx="0"/>
              <a:endCxn id="131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0AE22F2-C1DC-5349-86C8-08601E750E58}"/>
                </a:ext>
              </a:extLst>
            </p:cNvPr>
            <p:cNvCxnSpPr>
              <a:cxnSpLocks/>
              <a:stCxn id="127" idx="0"/>
              <a:endCxn id="132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C41D531-70D3-8246-8AC8-B23C21144646}"/>
                </a:ext>
              </a:extLst>
            </p:cNvPr>
            <p:cNvCxnSpPr>
              <a:cxnSpLocks/>
              <a:stCxn id="127" idx="0"/>
              <a:endCxn id="133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C2B9384-6F21-A84A-BA37-CF40C7612870}"/>
                </a:ext>
              </a:extLst>
            </p:cNvPr>
            <p:cNvCxnSpPr>
              <a:cxnSpLocks/>
              <a:stCxn id="128" idx="0"/>
              <a:endCxn id="130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91DA1F3-FE7F-A244-B0DF-BFFE06009309}"/>
                </a:ext>
              </a:extLst>
            </p:cNvPr>
            <p:cNvCxnSpPr>
              <a:cxnSpLocks/>
              <a:stCxn id="128" idx="0"/>
              <a:endCxn id="131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030EF0FB-E01F-834D-9E50-427AACE4E37E}"/>
                </a:ext>
              </a:extLst>
            </p:cNvPr>
            <p:cNvCxnSpPr>
              <a:cxnSpLocks/>
              <a:stCxn id="128" idx="0"/>
              <a:endCxn id="132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7480C73-24DE-FD44-954E-E1A43A2402CA}"/>
                </a:ext>
              </a:extLst>
            </p:cNvPr>
            <p:cNvCxnSpPr>
              <a:cxnSpLocks/>
              <a:stCxn id="128" idx="0"/>
              <a:endCxn id="133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B4FB507-5946-5F40-A50D-5AB0B382B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BBC39B6-B2C7-FC48-B512-6D04D1F7300F}"/>
                </a:ext>
              </a:extLst>
            </p:cNvPr>
            <p:cNvCxnSpPr>
              <a:cxnSpLocks/>
              <a:stCxn id="129" idx="0"/>
              <a:endCxn id="131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481ED6D8-2920-5844-97C9-7669C7A279A0}"/>
                </a:ext>
              </a:extLst>
            </p:cNvPr>
            <p:cNvCxnSpPr>
              <a:cxnSpLocks/>
              <a:stCxn id="129" idx="0"/>
              <a:endCxn id="132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1529F677-2F9E-1946-B484-461A7ABA32B9}"/>
                </a:ext>
              </a:extLst>
            </p:cNvPr>
            <p:cNvCxnSpPr>
              <a:cxnSpLocks/>
              <a:stCxn id="129" idx="0"/>
              <a:endCxn id="133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9639693C-E989-904F-A203-EFC1CC30C385}"/>
                </a:ext>
              </a:extLst>
            </p:cNvPr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E3A49F4-4339-E14B-BE56-E55B1295BF49}"/>
                </a:ext>
              </a:extLst>
            </p:cNvPr>
            <p:cNvCxnSpPr>
              <a:cxnSpLocks/>
              <a:stCxn id="130" idx="0"/>
              <a:endCxn id="135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F0BF0C4-4425-E84C-8EC9-EBF28363C0C1}"/>
                </a:ext>
              </a:extLst>
            </p:cNvPr>
            <p:cNvCxnSpPr>
              <a:cxnSpLocks/>
              <a:stCxn id="131" idx="0"/>
              <a:endCxn id="134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A3D9276B-C285-7A4C-B453-F65D67ADCD43}"/>
                </a:ext>
              </a:extLst>
            </p:cNvPr>
            <p:cNvCxnSpPr>
              <a:cxnSpLocks/>
              <a:stCxn id="132" idx="0"/>
              <a:endCxn id="134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DE1E44E8-657B-9E4C-863B-B18AC7A7B794}"/>
                </a:ext>
              </a:extLst>
            </p:cNvPr>
            <p:cNvCxnSpPr>
              <a:cxnSpLocks/>
              <a:stCxn id="133" idx="0"/>
              <a:endCxn id="134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4F2F29F-1BD9-1F49-9E81-60267B46DCF8}"/>
                </a:ext>
              </a:extLst>
            </p:cNvPr>
            <p:cNvCxnSpPr>
              <a:cxnSpLocks/>
              <a:stCxn id="131" idx="0"/>
              <a:endCxn id="135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AA67AE7E-3335-5E4B-95BE-64CB7BCC0931}"/>
                </a:ext>
              </a:extLst>
            </p:cNvPr>
            <p:cNvCxnSpPr>
              <a:cxnSpLocks/>
              <a:stCxn id="132" idx="0"/>
              <a:endCxn id="135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EE23EEF0-BD20-7D40-A6D2-7215B654ED41}"/>
                </a:ext>
              </a:extLst>
            </p:cNvPr>
            <p:cNvCxnSpPr>
              <a:cxnSpLocks/>
              <a:stCxn id="133" idx="0"/>
              <a:endCxn id="135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 descr="updates">
            <a:extLst>
              <a:ext uri="{FF2B5EF4-FFF2-40B4-BE49-F238E27FC236}">
                <a16:creationId xmlns:a16="http://schemas.microsoft.com/office/drawing/2014/main" id="{9BF25397-C527-483C-9553-99F70AF13952}"/>
              </a:ext>
            </a:extLst>
          </p:cNvPr>
          <p:cNvSpPr/>
          <p:nvPr/>
        </p:nvSpPr>
        <p:spPr>
          <a:xfrm>
            <a:off x="3717890" y="2672521"/>
            <a:ext cx="3305908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 descr="&quot;&quot;">
            <a:extLst>
              <a:ext uri="{FF2B5EF4-FFF2-40B4-BE49-F238E27FC236}">
                <a16:creationId xmlns:a16="http://schemas.microsoft.com/office/drawing/2014/main" id="{827DDDB2-0296-42EB-9484-2B96C0B02470}"/>
              </a:ext>
            </a:extLst>
          </p:cNvPr>
          <p:cNvCxnSpPr>
            <a:cxnSpLocks/>
            <a:stCxn id="11" idx="3"/>
            <a:endCxn id="164" idx="1"/>
          </p:cNvCxnSpPr>
          <p:nvPr/>
        </p:nvCxnSpPr>
        <p:spPr>
          <a:xfrm>
            <a:off x="7023798" y="3129721"/>
            <a:ext cx="1505784" cy="2193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B73F0FC7-72D5-4C63-8DC8-F646F8D06FEA}"/>
              </a:ext>
            </a:extLst>
          </p:cNvPr>
          <p:cNvSpPr txBox="1"/>
          <p:nvPr/>
        </p:nvSpPr>
        <p:spPr>
          <a:xfrm>
            <a:off x="8529582" y="2933611"/>
            <a:ext cx="2956814" cy="830997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Sharing updates rather than data...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FD1C8-F97D-4F68-86A7-E753BC6F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D3E7-79C8-4A0B-AFA5-DD39C7661B34}" type="slidenum">
              <a:rPr lang="zh-CN" altLang="en-US" smtClean="0"/>
              <a:t>23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1551 L 0.15261 -0.29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407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03281 -0.2261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113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-0.03971 -0.22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-120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0.00185 L -0.12617 -0.2257 " pathEditMode="relative" ptsTypes="AA">
                                      <p:cBhvr>
                                        <p:cTn id="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51" grpId="0" animBg="1"/>
      <p:bldP spid="48" grpId="0" animBg="1"/>
      <p:bldP spid="11" grpId="0" animBg="1"/>
      <p:bldP spid="16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2798-415B-A34C-AD93-1C49D33C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998"/>
            <a:ext cx="10515600" cy="1325563"/>
          </a:xfrm>
        </p:spPr>
        <p:txBody>
          <a:bodyPr/>
          <a:lstStyle/>
          <a:p>
            <a:r>
              <a:rPr lang="en-US" dirty="0"/>
              <a:t>Parameter Training using SGD</a:t>
            </a:r>
          </a:p>
        </p:txBody>
      </p:sp>
      <p:pic>
        <p:nvPicPr>
          <p:cNvPr id="3" name="Picture 2" descr="Neural Network&#13;&#10;">
            <a:extLst>
              <a:ext uri="{FF2B5EF4-FFF2-40B4-BE49-F238E27FC236}">
                <a16:creationId xmlns:a16="http://schemas.microsoft.com/office/drawing/2014/main" id="{AB632FEA-EA00-CD43-97D3-E1D52764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8" y="1361296"/>
            <a:ext cx="11049000" cy="4495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9B175B-A15B-DA49-9BE6-DB67A09FF53C}"/>
              </a:ext>
            </a:extLst>
          </p:cNvPr>
          <p:cNvSpPr/>
          <p:nvPr/>
        </p:nvSpPr>
        <p:spPr>
          <a:xfrm>
            <a:off x="2471359" y="5938746"/>
            <a:ext cx="7407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parameters that minimize the classification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2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0937-6CAB-214C-890B-87BE74B1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113"/>
            <a:ext cx="10515600" cy="1325563"/>
          </a:xfrm>
        </p:spPr>
        <p:txBody>
          <a:bodyPr/>
          <a:lstStyle/>
          <a:p>
            <a:r>
              <a:rPr lang="en-US" dirty="0"/>
              <a:t>Parameter Training using SGD</a:t>
            </a:r>
          </a:p>
        </p:txBody>
      </p:sp>
      <p:pic>
        <p:nvPicPr>
          <p:cNvPr id="3" name="Picture 2" descr="Neural Network">
            <a:extLst>
              <a:ext uri="{FF2B5EF4-FFF2-40B4-BE49-F238E27FC236}">
                <a16:creationId xmlns:a16="http://schemas.microsoft.com/office/drawing/2014/main" id="{AAAF181D-BB62-E945-935E-5F423D16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99" y="1266104"/>
            <a:ext cx="10194095" cy="5272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9E65B-2523-D94E-9DB3-FA1C5914888E}"/>
              </a:ext>
            </a:extLst>
          </p:cNvPr>
          <p:cNvSpPr txBox="1"/>
          <p:nvPr/>
        </p:nvSpPr>
        <p:spPr>
          <a:xfrm>
            <a:off x="550854" y="1378634"/>
            <a:ext cx="3824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Randomize the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Insert input and check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72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3A3D-6753-894D-8D1D-07E4B240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0" y="134937"/>
            <a:ext cx="10515600" cy="1325563"/>
          </a:xfrm>
        </p:spPr>
        <p:txBody>
          <a:bodyPr/>
          <a:lstStyle/>
          <a:p>
            <a:r>
              <a:rPr lang="en-US" dirty="0"/>
              <a:t>Parameter Training using SGD</a:t>
            </a:r>
          </a:p>
        </p:txBody>
      </p:sp>
      <p:pic>
        <p:nvPicPr>
          <p:cNvPr id="3" name="Picture 2" descr="back propagation">
            <a:extLst>
              <a:ext uri="{FF2B5EF4-FFF2-40B4-BE49-F238E27FC236}">
                <a16:creationId xmlns:a16="http://schemas.microsoft.com/office/drawing/2014/main" id="{54C3D9FD-5C53-A144-94F2-6B879BD1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" y="1302267"/>
            <a:ext cx="10562590" cy="5054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4024FB-BBDA-684F-90F3-4D52FC87C79C}"/>
              </a:ext>
            </a:extLst>
          </p:cNvPr>
          <p:cNvSpPr txBox="1"/>
          <p:nvPr/>
        </p:nvSpPr>
        <p:spPr>
          <a:xfrm>
            <a:off x="550854" y="1533378"/>
            <a:ext cx="382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Compare against expected output (error)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75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6AFD-8765-3C48-8B09-C0D6E0DC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Stochastic Gradient Descent</a:t>
            </a:r>
            <a:endParaRPr lang="en-US" dirty="0"/>
          </a:p>
        </p:txBody>
      </p:sp>
      <p:pic>
        <p:nvPicPr>
          <p:cNvPr id="3" name="Picture 2" descr="gradient descent">
            <a:extLst>
              <a:ext uri="{FF2B5EF4-FFF2-40B4-BE49-F238E27FC236}">
                <a16:creationId xmlns:a16="http://schemas.microsoft.com/office/drawing/2014/main" id="{54D702FD-9577-5243-8D59-3029270C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63" y="1331912"/>
            <a:ext cx="9144000" cy="520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4A40F3-DA4A-0449-8AC9-4DA2EB86A074}"/>
              </a:ext>
            </a:extLst>
          </p:cNvPr>
          <p:cNvSpPr txBox="1"/>
          <p:nvPr/>
        </p:nvSpPr>
        <p:spPr>
          <a:xfrm>
            <a:off x="550854" y="1331912"/>
            <a:ext cx="4865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Update weights proportional to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3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D9ED-24D7-EC4B-A09A-219B9CCE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14" y="174223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Stochastic Gradient Descent</a:t>
            </a:r>
            <a:endParaRPr lang="en-US" dirty="0"/>
          </a:p>
        </p:txBody>
      </p:sp>
      <p:pic>
        <p:nvPicPr>
          <p:cNvPr id="3" name="Picture 2" descr="gradient descent">
            <a:extLst>
              <a:ext uri="{FF2B5EF4-FFF2-40B4-BE49-F238E27FC236}">
                <a16:creationId xmlns:a16="http://schemas.microsoft.com/office/drawing/2014/main" id="{B7F48AF4-E999-4248-80C6-C694AD72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786"/>
            <a:ext cx="12192000" cy="48565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6CF6-912A-8F4B-ABD3-10B64751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24" y="-155684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Overall architecture</a:t>
            </a:r>
            <a:endParaRPr lang="en-US" dirty="0"/>
          </a:p>
        </p:txBody>
      </p:sp>
      <p:pic>
        <p:nvPicPr>
          <p:cNvPr id="3" name="Picture 2" descr="overall architecture ">
            <a:extLst>
              <a:ext uri="{FF2B5EF4-FFF2-40B4-BE49-F238E27FC236}">
                <a16:creationId xmlns:a16="http://schemas.microsoft.com/office/drawing/2014/main" id="{5A1F6E36-41A9-4040-9BF3-4E0FDB8A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4" y="908136"/>
            <a:ext cx="5952047" cy="5935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B28D6-B080-C344-ADB4-C33F27A9BC27}"/>
              </a:ext>
            </a:extLst>
          </p:cNvPr>
          <p:cNvSpPr txBox="1"/>
          <p:nvPr/>
        </p:nvSpPr>
        <p:spPr>
          <a:xfrm>
            <a:off x="6702712" y="2559159"/>
            <a:ext cx="5489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node locally trains the model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Computes gradients for each parameter (weight)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1"/>
            <a:ext cx="10515600" cy="1325563"/>
          </a:xfrm>
        </p:spPr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58" y="969718"/>
            <a:ext cx="11843084" cy="57517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* Privacy attacks on ML (model inversion attack, property inference attack, model extraction attack, and membership inference attack) </a:t>
            </a:r>
            <a:br>
              <a:rPr lang="en-US" sz="2400" dirty="0"/>
            </a:br>
            <a:r>
              <a:rPr lang="en-US" sz="2400" dirty="0"/>
              <a:t>* Privacy-preserving ML (federated learning)</a:t>
            </a:r>
            <a:br>
              <a:rPr lang="en-US" sz="2400" dirty="0"/>
            </a:br>
            <a:r>
              <a:rPr lang="en-US" sz="2400" dirty="0"/>
              <a:t>* Achieving fairness and transparency with ML (ways to test for fairness and transparency) </a:t>
            </a:r>
            <a:br>
              <a:rPr lang="en-US" sz="2400" dirty="0"/>
            </a:br>
            <a:r>
              <a:rPr lang="en-US" sz="2400" dirty="0"/>
              <a:t>* Privacy acts (key concepts and major differences across acts)</a:t>
            </a:r>
            <a:br>
              <a:rPr lang="en-US" sz="2400" dirty="0"/>
            </a:br>
            <a:r>
              <a:rPr lang="en-US" sz="2400" dirty="0"/>
              <a:t>* Usable privacy notice formats (ways to design privacy notice and their evaluation) </a:t>
            </a:r>
            <a:br>
              <a:rPr lang="en-US" sz="2400" dirty="0"/>
            </a:br>
            <a:r>
              <a:rPr lang="en-US" sz="2400" dirty="0"/>
              <a:t>* Ways to develop privacy compliance system (approaches discussed to develop usable compliance systems) </a:t>
            </a:r>
            <a:br>
              <a:rPr lang="en-US" sz="2400" dirty="0"/>
            </a:br>
            <a:r>
              <a:rPr lang="en-US" sz="2400" dirty="0"/>
              <a:t>* Privacy index (Westin's privacy index and its pros and cons)</a:t>
            </a:r>
            <a:br>
              <a:rPr lang="en-US" sz="2400" dirty="0"/>
            </a:br>
            <a:r>
              <a:rPr lang="en-US" sz="2400" dirty="0"/>
              <a:t>* Different factors that influence privacy decisions and preferences (understanding the factors that are influential) </a:t>
            </a:r>
            <a:br>
              <a:rPr lang="en-US" sz="2400" dirty="0"/>
            </a:br>
            <a:r>
              <a:rPr lang="en-US" sz="2400" dirty="0"/>
              <a:t>* How bitcoin works and privacy issues that exist (main characteristics and privacy issues)</a:t>
            </a:r>
            <a:br>
              <a:rPr lang="en-US" sz="2400" dirty="0"/>
            </a:br>
            <a:r>
              <a:rPr lang="en-US" sz="2400" dirty="0"/>
              <a:t>* Network inference attacks (basic concepts of how they work)</a:t>
            </a:r>
            <a:br>
              <a:rPr lang="en-US" sz="2400" dirty="0"/>
            </a:br>
            <a:r>
              <a:rPr lang="en-US" sz="2400" dirty="0"/>
              <a:t>* Acoustic and motion sensor based inference attacks (basic concepts of how they work)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35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Fairness and Transparency in ML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6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1st Attempt: Fairness through blindness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5BC90-6BCF-B54F-9BEE-9A3265EC418F}"/>
              </a:ext>
            </a:extLst>
          </p:cNvPr>
          <p:cNvSpPr/>
          <p:nvPr/>
        </p:nvSpPr>
        <p:spPr>
          <a:xfrm>
            <a:off x="297911" y="1481197"/>
            <a:ext cx="55932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Ignore all irrelevant/protected attributes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E.g., “We don’t even look at ‘race’!”</a:t>
            </a:r>
          </a:p>
        </p:txBody>
      </p:sp>
      <p:pic>
        <p:nvPicPr>
          <p:cNvPr id="7" name="Picture 6" descr="fairness through blindness">
            <a:extLst>
              <a:ext uri="{FF2B5EF4-FFF2-40B4-BE49-F238E27FC236}">
                <a16:creationId xmlns:a16="http://schemas.microsoft.com/office/drawing/2014/main" id="{7584C77F-3AD1-6147-9905-A501BAD5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321" y="1504707"/>
            <a:ext cx="5321033" cy="4261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355FE1-108A-6A4B-AE1E-CABA15F52C4F}"/>
              </a:ext>
            </a:extLst>
          </p:cNvPr>
          <p:cNvSpPr/>
          <p:nvPr/>
        </p:nvSpPr>
        <p:spPr>
          <a:xfrm>
            <a:off x="297911" y="4465072"/>
            <a:ext cx="5759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You don’t need to see all attribute to be able to predict it with high accuracy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" y="188141"/>
            <a:ext cx="11954934" cy="74206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2nd attempt: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Parity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Oval 1" descr="population size">
            <a:extLst>
              <a:ext uri="{FF2B5EF4-FFF2-40B4-BE49-F238E27FC236}">
                <a16:creationId xmlns:a16="http://schemas.microsoft.com/office/drawing/2014/main" id="{0674F85E-7F53-C94E-A1F0-88BB6D32DD04}"/>
              </a:ext>
            </a:extLst>
          </p:cNvPr>
          <p:cNvSpPr/>
          <p:nvPr/>
        </p:nvSpPr>
        <p:spPr>
          <a:xfrm>
            <a:off x="660399" y="1765300"/>
            <a:ext cx="3708400" cy="35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A937E7-147E-DC4C-9898-38D7964ED230}"/>
              </a:ext>
            </a:extLst>
          </p:cNvPr>
          <p:cNvSpPr/>
          <p:nvPr/>
        </p:nvSpPr>
        <p:spPr>
          <a:xfrm>
            <a:off x="2514599" y="2159000"/>
            <a:ext cx="1303866" cy="13843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EC905-F500-3041-87DB-7F5F1F8C43DD}"/>
              </a:ext>
            </a:extLst>
          </p:cNvPr>
          <p:cNvSpPr txBox="1"/>
          <p:nvPr/>
        </p:nvSpPr>
        <p:spPr>
          <a:xfrm>
            <a:off x="1693701" y="5572897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256D7-0277-F74A-82EF-AE60537EAE0F}"/>
              </a:ext>
            </a:extLst>
          </p:cNvPr>
          <p:cNvSpPr txBox="1"/>
          <p:nvPr/>
        </p:nvSpPr>
        <p:spPr>
          <a:xfrm>
            <a:off x="1861498" y="3744721"/>
            <a:ext cx="567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</a:t>
            </a:r>
            <a:r>
              <a:rPr lang="en-US" sz="3600" b="1" baseline="30000" dirty="0">
                <a:solidFill>
                  <a:schemeClr val="bg1"/>
                </a:solidFill>
              </a:rPr>
              <a:t>C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841347-9898-3A47-AC68-0AC9040ABF8C}"/>
              </a:ext>
            </a:extLst>
          </p:cNvPr>
          <p:cNvSpPr/>
          <p:nvPr/>
        </p:nvSpPr>
        <p:spPr>
          <a:xfrm>
            <a:off x="5173992" y="1181801"/>
            <a:ext cx="43412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 : Protected subset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 Rest of the population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E0240D-F9DD-A946-A878-072854D6A5EC}"/>
              </a:ext>
            </a:extLst>
          </p:cNvPr>
          <p:cNvSpPr/>
          <p:nvPr/>
        </p:nvSpPr>
        <p:spPr>
          <a:xfrm>
            <a:off x="5034835" y="2209984"/>
            <a:ext cx="65728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Check if the probability of the outcome is similar across groups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3E3649-70A7-3F4A-8828-91322DE4E80F}"/>
              </a:ext>
            </a:extLst>
          </p:cNvPr>
          <p:cNvSpPr/>
          <p:nvPr/>
        </p:nvSpPr>
        <p:spPr>
          <a:xfrm>
            <a:off x="5173992" y="3167322"/>
            <a:ext cx="5917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Outcome|S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) ≅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Outcome|S</a:t>
            </a:r>
            <a:r>
              <a:rPr lang="en-US" sz="2800" b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B05433-81BD-784D-9198-749292B279ED}"/>
              </a:ext>
            </a:extLst>
          </p:cNvPr>
          <p:cNvSpPr/>
          <p:nvPr/>
        </p:nvSpPr>
        <p:spPr>
          <a:xfrm>
            <a:off x="4772243" y="3806113"/>
            <a:ext cx="7098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“Fraction of people in S getting loan same as in 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158E1-9887-CF42-9AC3-FBBEC2065708}"/>
              </a:ext>
            </a:extLst>
          </p:cNvPr>
          <p:cNvSpPr/>
          <p:nvPr/>
        </p:nvSpPr>
        <p:spPr>
          <a:xfrm>
            <a:off x="3818465" y="5096620"/>
            <a:ext cx="8373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make an error, the direction of that error is equally likely for both groups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loan|no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repay, S) = P(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loan|no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repay, S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P(no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loan|would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repay, S) = P(no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loan|would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repay, S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7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0" y="168271"/>
            <a:ext cx="11894089" cy="7461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Transparency: Quantitative Input Influence (QII)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AE283-B03C-CD4D-BF0B-F554DB100481}"/>
              </a:ext>
            </a:extLst>
          </p:cNvPr>
          <p:cNvSpPr/>
          <p:nvPr/>
        </p:nvSpPr>
        <p:spPr>
          <a:xfrm>
            <a:off x="666235" y="1230396"/>
            <a:ext cx="102478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A technique for measuring the influence of an input of a system on its outputs. Can enable -</a:t>
            </a:r>
            <a:endParaRPr lang="en-US" sz="2800" dirty="0"/>
          </a:p>
        </p:txBody>
      </p:sp>
      <p:pic>
        <p:nvPicPr>
          <p:cNvPr id="5" name="Picture 4" descr="Types of QIIs">
            <a:extLst>
              <a:ext uri="{FF2B5EF4-FFF2-40B4-BE49-F238E27FC236}">
                <a16:creationId xmlns:a16="http://schemas.microsoft.com/office/drawing/2014/main" id="{F961A9C1-B17A-9343-81AF-C7E88D57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92" y="2208639"/>
            <a:ext cx="10515600" cy="2117511"/>
          </a:xfrm>
          <a:prstGeom prst="rect">
            <a:avLst/>
          </a:prstGeom>
        </p:spPr>
      </p:pic>
      <p:pic>
        <p:nvPicPr>
          <p:cNvPr id="7" name="Picture 6" descr="definitions of QII">
            <a:extLst>
              <a:ext uri="{FF2B5EF4-FFF2-40B4-BE49-F238E27FC236}">
                <a16:creationId xmlns:a16="http://schemas.microsoft.com/office/drawing/2014/main" id="{1632D0FF-29A4-364F-B774-CFD4E921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61" y="4622685"/>
            <a:ext cx="6725478" cy="191622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9482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QII for individual feature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replacing variable with possible other values">
            <a:extLst>
              <a:ext uri="{FF2B5EF4-FFF2-40B4-BE49-F238E27FC236}">
                <a16:creationId xmlns:a16="http://schemas.microsoft.com/office/drawing/2014/main" id="{FCA5D77D-6306-C745-B36F-467B00EA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22" y="1338466"/>
            <a:ext cx="7650887" cy="45938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06EAEB-A8F1-AB4D-9504-A9B07FE2D1EF}"/>
              </a:ext>
            </a:extLst>
          </p:cNvPr>
          <p:cNvSpPr/>
          <p:nvPr/>
        </p:nvSpPr>
        <p:spPr>
          <a:xfrm>
            <a:off x="8610600" y="1148242"/>
            <a:ext cx="3276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Causal Intervention: Replace feature with random values from the population, and examine distribution over outcomes.</a:t>
            </a:r>
            <a:endParaRPr lang="en-US" sz="2400" dirty="0"/>
          </a:p>
        </p:txBody>
      </p:sp>
      <p:sp>
        <p:nvSpPr>
          <p:cNvPr id="8" name="Rectangle 7" descr="&quot;&quot;">
            <a:extLst>
              <a:ext uri="{FF2B5EF4-FFF2-40B4-BE49-F238E27FC236}">
                <a16:creationId xmlns:a16="http://schemas.microsoft.com/office/drawing/2014/main" id="{91080C61-2E4D-8849-A70D-220D3ED97B01}"/>
              </a:ext>
            </a:extLst>
          </p:cNvPr>
          <p:cNvSpPr/>
          <p:nvPr/>
        </p:nvSpPr>
        <p:spPr>
          <a:xfrm>
            <a:off x="297911" y="1338466"/>
            <a:ext cx="4259080" cy="748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03B9B544-1C6C-5F4E-AC7E-A41B59621CBB}"/>
              </a:ext>
            </a:extLst>
          </p:cNvPr>
          <p:cNvCxnSpPr/>
          <p:nvPr/>
        </p:nvCxnSpPr>
        <p:spPr>
          <a:xfrm>
            <a:off x="8825948" y="4174435"/>
            <a:ext cx="0" cy="1757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&quot;&quot;">
            <a:extLst>
              <a:ext uri="{FF2B5EF4-FFF2-40B4-BE49-F238E27FC236}">
                <a16:creationId xmlns:a16="http://schemas.microsoft.com/office/drawing/2014/main" id="{5A8018CF-CB6A-0B43-B8A2-9701CDBBDA13}"/>
              </a:ext>
            </a:extLst>
          </p:cNvPr>
          <p:cNvCxnSpPr/>
          <p:nvPr/>
        </p:nvCxnSpPr>
        <p:spPr>
          <a:xfrm>
            <a:off x="8799443" y="5932285"/>
            <a:ext cx="2279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 descr="&quot;&quot;">
            <a:extLst>
              <a:ext uri="{FF2B5EF4-FFF2-40B4-BE49-F238E27FC236}">
                <a16:creationId xmlns:a16="http://schemas.microsoft.com/office/drawing/2014/main" id="{9FCA8CEF-9B03-1740-A740-6D79EE4BC539}"/>
              </a:ext>
            </a:extLst>
          </p:cNvPr>
          <p:cNvSpPr/>
          <p:nvPr/>
        </p:nvSpPr>
        <p:spPr>
          <a:xfrm>
            <a:off x="9090991" y="4345114"/>
            <a:ext cx="1709531" cy="942503"/>
          </a:xfrm>
          <a:custGeom>
            <a:avLst/>
            <a:gdLst>
              <a:gd name="connsiteX0" fmla="*/ 0 w 1709531"/>
              <a:gd name="connsiteY0" fmla="*/ 942503 h 942503"/>
              <a:gd name="connsiteX1" fmla="*/ 384313 w 1709531"/>
              <a:gd name="connsiteY1" fmla="*/ 226886 h 942503"/>
              <a:gd name="connsiteX2" fmla="*/ 636105 w 1709531"/>
              <a:gd name="connsiteY2" fmla="*/ 624451 h 942503"/>
              <a:gd name="connsiteX3" fmla="*/ 1351722 w 1709531"/>
              <a:gd name="connsiteY3" fmla="*/ 14851 h 942503"/>
              <a:gd name="connsiteX4" fmla="*/ 1709531 w 1709531"/>
              <a:gd name="connsiteY4" fmla="*/ 173877 h 942503"/>
              <a:gd name="connsiteX5" fmla="*/ 1709531 w 1709531"/>
              <a:gd name="connsiteY5" fmla="*/ 173877 h 94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9531" h="942503">
                <a:moveTo>
                  <a:pt x="0" y="942503"/>
                </a:moveTo>
                <a:cubicBezTo>
                  <a:pt x="139148" y="611199"/>
                  <a:pt x="278296" y="279895"/>
                  <a:pt x="384313" y="226886"/>
                </a:cubicBezTo>
                <a:cubicBezTo>
                  <a:pt x="490330" y="173877"/>
                  <a:pt x="474870" y="659790"/>
                  <a:pt x="636105" y="624451"/>
                </a:cubicBezTo>
                <a:cubicBezTo>
                  <a:pt x="797340" y="589112"/>
                  <a:pt x="1172818" y="89947"/>
                  <a:pt x="1351722" y="14851"/>
                </a:cubicBezTo>
                <a:cubicBezTo>
                  <a:pt x="1530626" y="-60245"/>
                  <a:pt x="1709531" y="173877"/>
                  <a:pt x="1709531" y="173877"/>
                </a:cubicBezTo>
                <a:lnTo>
                  <a:pt x="1709531" y="17387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373A4-B792-4043-8E26-CF2E651F5783}"/>
              </a:ext>
            </a:extLst>
          </p:cNvPr>
          <p:cNvSpPr txBox="1"/>
          <p:nvPr/>
        </p:nvSpPr>
        <p:spPr>
          <a:xfrm>
            <a:off x="9016906" y="5991499"/>
            <a:ext cx="206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feature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283E3-AEE3-1542-A061-57119F9958D5}"/>
              </a:ext>
            </a:extLst>
          </p:cNvPr>
          <p:cNvSpPr txBox="1"/>
          <p:nvPr/>
        </p:nvSpPr>
        <p:spPr>
          <a:xfrm rot="16200000">
            <a:off x="8035731" y="4802381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5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of interest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definitions">
            <a:extLst>
              <a:ext uri="{FF2B5EF4-FFF2-40B4-BE49-F238E27FC236}">
                <a16:creationId xmlns:a16="http://schemas.microsoft.com/office/drawing/2014/main" id="{3C4BA8D2-F153-AF41-A321-FB5571D6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79" y="1307353"/>
            <a:ext cx="9717580" cy="51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49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Privacy Acts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23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031B-94BC-A242-B0DF-3659052D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148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Things to learn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311721"/>
            <a:ext cx="106377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Learn the basics of the following privacy acts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HIPPA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FERPA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COPPA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GDPR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CCPA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BB5CA-B0F6-88E2-7AA8-003B35F06A28}"/>
              </a:ext>
            </a:extLst>
          </p:cNvPr>
          <p:cNvSpPr txBox="1"/>
          <p:nvPr/>
        </p:nvSpPr>
        <p:spPr>
          <a:xfrm>
            <a:off x="4854632" y="2294313"/>
            <a:ext cx="61470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what the act is for and what it tries to protect, when it applies and consequences of violation</a:t>
            </a:r>
          </a:p>
        </p:txBody>
      </p:sp>
    </p:spTree>
    <p:extLst>
      <p:ext uri="{BB962C8B-B14F-4D97-AF65-F5344CB8AC3E}">
        <p14:creationId xmlns:p14="http://schemas.microsoft.com/office/powerpoint/2010/main" val="543532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6E50-80B8-533E-CA64-DEC756BB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9F2E4-F3FC-EBD8-8696-EC19E54F2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Privacy notice design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9351B-4B5E-F642-46F2-51218CC5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35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730-69E8-E6DF-BAFC-213792FA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format for Privacy notice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6B566-DAAE-59EA-8122-96C07A98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Privacy label">
            <a:extLst>
              <a:ext uri="{FF2B5EF4-FFF2-40B4-BE49-F238E27FC236}">
                <a16:creationId xmlns:a16="http://schemas.microsoft.com/office/drawing/2014/main" id="{4D7F811F-EEED-6A8D-488F-989D87208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36" y="1937886"/>
            <a:ext cx="3241964" cy="4244025"/>
          </a:xfrm>
          <a:prstGeom prst="rect">
            <a:avLst/>
          </a:prstGeom>
        </p:spPr>
      </p:pic>
      <p:pic>
        <p:nvPicPr>
          <p:cNvPr id="6" name="Picture 5" descr="privacy labeling">
            <a:extLst>
              <a:ext uri="{FF2B5EF4-FFF2-40B4-BE49-F238E27FC236}">
                <a16:creationId xmlns:a16="http://schemas.microsoft.com/office/drawing/2014/main" id="{B8BEE48E-6AFF-74B7-D69E-67DBE4553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54" y="2112325"/>
            <a:ext cx="2425022" cy="3895148"/>
          </a:xfrm>
          <a:prstGeom prst="rect">
            <a:avLst/>
          </a:prstGeom>
        </p:spPr>
      </p:pic>
      <p:pic>
        <p:nvPicPr>
          <p:cNvPr id="7" name="Picture 6" descr="privacy icon">
            <a:extLst>
              <a:ext uri="{FF2B5EF4-FFF2-40B4-BE49-F238E27FC236}">
                <a16:creationId xmlns:a16="http://schemas.microsoft.com/office/drawing/2014/main" id="{1EBBD985-CC01-FC54-6002-23D315126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9" y="2461201"/>
            <a:ext cx="3241964" cy="2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8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1179-BB79-0F4C-8026-EBD67F04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Attacks on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7180B-EF10-9547-A9DA-F98FED51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0F91ED-DD8E-FC43-A691-68276903A205}"/>
              </a:ext>
            </a:extLst>
          </p:cNvPr>
          <p:cNvGrpSpPr/>
          <p:nvPr/>
        </p:nvGrpSpPr>
        <p:grpSpPr>
          <a:xfrm>
            <a:off x="3661944" y="2455744"/>
            <a:ext cx="3678264" cy="701299"/>
            <a:chOff x="3750590" y="2045776"/>
            <a:chExt cx="1743559" cy="52597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80A621C-B8E0-0448-AEDD-A91DB308EC3B}"/>
                </a:ext>
              </a:extLst>
            </p:cNvPr>
            <p:cNvSpPr/>
            <p:nvPr/>
          </p:nvSpPr>
          <p:spPr>
            <a:xfrm>
              <a:off x="3750590" y="2045776"/>
              <a:ext cx="1743559" cy="525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9AF11-BD57-4C46-8E8A-E456E04619DB}"/>
                </a:ext>
              </a:extLst>
            </p:cNvPr>
            <p:cNvSpPr txBox="1"/>
            <p:nvPr/>
          </p:nvSpPr>
          <p:spPr>
            <a:xfrm>
              <a:off x="3768836" y="2108708"/>
              <a:ext cx="17057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>
                  <a:latin typeface="Arial" panose="020B0604020202020204" pitchFamily="34" charset="0"/>
                  <a:cs typeface="Arial" panose="020B0604020202020204" pitchFamily="34" charset="0"/>
                </a:rPr>
                <a:t>Privacy Attacks on ML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39F96-FC03-9442-9A1E-1878C5CDF170}"/>
              </a:ext>
            </a:extLst>
          </p:cNvPr>
          <p:cNvCxnSpPr>
            <a:cxnSpLocks/>
          </p:cNvCxnSpPr>
          <p:nvPr/>
        </p:nvCxnSpPr>
        <p:spPr>
          <a:xfrm flipH="1">
            <a:off x="4121839" y="3255276"/>
            <a:ext cx="548269" cy="773507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49364B-77C8-7747-B565-55B50125AD35}"/>
              </a:ext>
            </a:extLst>
          </p:cNvPr>
          <p:cNvCxnSpPr>
            <a:cxnSpLocks/>
          </p:cNvCxnSpPr>
          <p:nvPr/>
        </p:nvCxnSpPr>
        <p:spPr>
          <a:xfrm>
            <a:off x="6157174" y="3255276"/>
            <a:ext cx="470113" cy="782851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44B6CC-2898-9A4F-B8C9-261609C08B22}"/>
              </a:ext>
            </a:extLst>
          </p:cNvPr>
          <p:cNvGrpSpPr/>
          <p:nvPr/>
        </p:nvGrpSpPr>
        <p:grpSpPr>
          <a:xfrm>
            <a:off x="2785469" y="4254271"/>
            <a:ext cx="2654178" cy="1302708"/>
            <a:chOff x="3750590" y="2045776"/>
            <a:chExt cx="1743559" cy="52597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5D8C267-13A9-8E40-A408-46F7690D2275}"/>
                </a:ext>
              </a:extLst>
            </p:cNvPr>
            <p:cNvSpPr/>
            <p:nvPr/>
          </p:nvSpPr>
          <p:spPr>
            <a:xfrm>
              <a:off x="3750590" y="2045776"/>
              <a:ext cx="1743559" cy="525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486675-970F-F946-9CFA-E72D63993B4C}"/>
                </a:ext>
              </a:extLst>
            </p:cNvPr>
            <p:cNvSpPr txBox="1"/>
            <p:nvPr/>
          </p:nvSpPr>
          <p:spPr>
            <a:xfrm>
              <a:off x="3799739" y="2115754"/>
              <a:ext cx="1561855" cy="40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>
                  <a:latin typeface="Arial" panose="020B0604020202020204" pitchFamily="34" charset="0"/>
                  <a:cs typeface="Arial" panose="020B0604020202020204" pitchFamily="34" charset="0"/>
                </a:rPr>
                <a:t>Attacks on Data</a:t>
              </a:r>
            </a:p>
            <a:p>
              <a:pPr marL="234945" indent="-234945">
                <a:buFont typeface="Arial" panose="020B0604020202020204" pitchFamily="34" charset="0"/>
                <a:buChar char="•"/>
              </a:pPr>
              <a:r>
                <a:rPr lang="en-US" sz="1867" dirty="0">
                  <a:latin typeface="Arial" panose="020B0604020202020204" pitchFamily="34" charset="0"/>
                  <a:cs typeface="Arial" panose="020B0604020202020204" pitchFamily="34" charset="0"/>
                </a:rPr>
                <a:t>Attribute inference</a:t>
              </a:r>
            </a:p>
            <a:p>
              <a:pPr marL="234945" indent="-234945">
                <a:buFont typeface="Arial" panose="020B0604020202020204" pitchFamily="34" charset="0"/>
                <a:buChar char="•"/>
              </a:pPr>
              <a:r>
                <a:rPr lang="en-US" sz="1867" dirty="0">
                  <a:latin typeface="Arial" panose="020B0604020202020204" pitchFamily="34" charset="0"/>
                  <a:cs typeface="Arial" panose="020B0604020202020204" pitchFamily="34" charset="0"/>
                </a:rPr>
                <a:t>Property inference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661B3A-760D-0547-A50F-0C34E5F36F4D}"/>
              </a:ext>
            </a:extLst>
          </p:cNvPr>
          <p:cNvGrpSpPr/>
          <p:nvPr/>
        </p:nvGrpSpPr>
        <p:grpSpPr>
          <a:xfrm>
            <a:off x="5531499" y="4288584"/>
            <a:ext cx="2821100" cy="1302709"/>
            <a:chOff x="3750590" y="2045776"/>
            <a:chExt cx="1658196" cy="48021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1D3982-3616-1F4B-AA0B-2204B8A4CB36}"/>
                </a:ext>
              </a:extLst>
            </p:cNvPr>
            <p:cNvSpPr/>
            <p:nvPr/>
          </p:nvSpPr>
          <p:spPr>
            <a:xfrm>
              <a:off x="3750590" y="2045776"/>
              <a:ext cx="1636885" cy="480212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00C577-2279-3F40-AF48-0D9BD37718C9}"/>
                </a:ext>
              </a:extLst>
            </p:cNvPr>
            <p:cNvSpPr txBox="1"/>
            <p:nvPr/>
          </p:nvSpPr>
          <p:spPr>
            <a:xfrm>
              <a:off x="3771901" y="2100824"/>
              <a:ext cx="1636885" cy="36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Arial" panose="020B0604020202020204" pitchFamily="34" charset="0"/>
                  <a:cs typeface="Arial" panose="020B0604020202020204" pitchFamily="34" charset="0"/>
                </a:rPr>
                <a:t>Attacks on Model</a:t>
              </a:r>
            </a:p>
            <a:p>
              <a:pPr marL="152396" indent="-152396">
                <a:buFont typeface="Arial" panose="020B0604020202020204" pitchFamily="34" charset="0"/>
                <a:buChar char="•"/>
              </a:pPr>
              <a:r>
                <a:rPr lang="en-US" sz="1867" dirty="0">
                  <a:latin typeface="Arial" panose="020B0604020202020204" pitchFamily="34" charset="0"/>
                  <a:cs typeface="Arial" panose="020B0604020202020204" pitchFamily="34" charset="0"/>
                </a:rPr>
                <a:t>Membership inference</a:t>
              </a:r>
            </a:p>
            <a:p>
              <a:pPr marL="152396" indent="-152396">
                <a:buFont typeface="Arial" panose="020B0604020202020204" pitchFamily="34" charset="0"/>
                <a:buChar char="•"/>
              </a:pPr>
              <a:r>
                <a:rPr lang="en-US" sz="1867" dirty="0">
                  <a:latin typeface="Arial" panose="020B0604020202020204" pitchFamily="34" charset="0"/>
                  <a:cs typeface="Arial" panose="020B0604020202020204" pitchFamily="34" charset="0"/>
                </a:rPr>
                <a:t>Model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28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D709-9DFE-D344-BA8F-401B8D69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52769"/>
            <a:ext cx="10515600" cy="1325563"/>
          </a:xfrm>
        </p:spPr>
        <p:txBody>
          <a:bodyPr/>
          <a:lstStyle/>
          <a:p>
            <a:r>
              <a:rPr lang="en-US" dirty="0"/>
              <a:t>Privacy notice design space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6FD835F5-5550-BE43-94AB-CE71BA22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23" y="1378332"/>
            <a:ext cx="7281082" cy="54225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36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How do we measure effectiveness?</a:t>
            </a:r>
          </a:p>
        </p:txBody>
      </p:sp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3A32284D-8A16-B341-BE5B-F49F971C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057" y="359401"/>
            <a:ext cx="2978613" cy="2441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3953" y="1253225"/>
            <a:ext cx="8545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By what criteria should we measure effectiveness?</a:t>
            </a: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11" name="Picture 10" descr="&quot;&quot;">
            <a:extLst>
              <a:ext uri="{FF2B5EF4-FFF2-40B4-BE49-F238E27FC236}">
                <a16:creationId xmlns:a16="http://schemas.microsoft.com/office/drawing/2014/main" id="{D103F4C4-64A1-FD40-9FA6-501058EF9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10" y="2146931"/>
            <a:ext cx="2962591" cy="4391981"/>
          </a:xfrm>
          <a:prstGeom prst="rect">
            <a:avLst/>
          </a:prstGeom>
        </p:spPr>
      </p:pic>
      <p:pic>
        <p:nvPicPr>
          <p:cNvPr id="8" name="Picture 7" descr="&quot;&quot;">
            <a:extLst>
              <a:ext uri="{FF2B5EF4-FFF2-40B4-BE49-F238E27FC236}">
                <a16:creationId xmlns:a16="http://schemas.microsoft.com/office/drawing/2014/main" id="{BCABC9AD-4BF8-D042-BCB4-F47017724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038" y="3109093"/>
            <a:ext cx="3962038" cy="31614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5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5525-0C4A-5012-F237-5DAE4FD1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6DEE-6F08-462D-9D11-0D394297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Factors that influence users' privacy preference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CFAA4-47C2-3016-0372-6C65EF1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95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54E9-369F-66CA-AEB0-34D2F7DD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58983-A2DA-E656-DF0B-F0891E11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Anonymization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Data usage details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Default encryption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Fine-grained control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Time and space limited storage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Policies and laws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Past experience or exposure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Cultural background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G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eolocation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838D6-CC4F-E709-8932-02A7C0FE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80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946922-1497-0941-B324-E5A757EC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Hash pointers</a:t>
            </a:r>
            <a:endParaRPr lang="en-US" dirty="0"/>
          </a:p>
        </p:txBody>
      </p:sp>
      <p:sp>
        <p:nvSpPr>
          <p:cNvPr id="186" name="Google Shape;186;p28" descr="&quot;&quot;"/>
          <p:cNvSpPr/>
          <p:nvPr/>
        </p:nvSpPr>
        <p:spPr>
          <a:xfrm>
            <a:off x="7514464" y="2361965"/>
            <a:ext cx="1745482" cy="173644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Trebuchet MS"/>
                <a:ea typeface="Trebuchet MS"/>
                <a:cs typeface="Trebuchet MS"/>
                <a:sym typeface="Trebuchet MS"/>
              </a:rPr>
              <a:t>(data)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10182455" y="1937607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 dirty="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6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8" descr="&quot;&quot;"/>
          <p:cNvSpPr/>
          <p:nvPr/>
        </p:nvSpPr>
        <p:spPr>
          <a:xfrm>
            <a:off x="8337436" y="1719731"/>
            <a:ext cx="3052297" cy="593869"/>
          </a:xfrm>
          <a:custGeom>
            <a:avLst/>
            <a:gdLst/>
            <a:ahLst/>
            <a:cxnLst/>
            <a:rect l="l" t="t" r="r" b="b"/>
            <a:pathLst>
              <a:path w="151548" h="35110" extrusionOk="0">
                <a:moveTo>
                  <a:pt x="151548" y="35110"/>
                </a:moveTo>
                <a:lnTo>
                  <a:pt x="151104" y="0"/>
                </a:lnTo>
                <a:lnTo>
                  <a:pt x="0" y="445"/>
                </a:lnTo>
                <a:lnTo>
                  <a:pt x="0" y="29332"/>
                </a:lnTo>
              </a:path>
            </a:pathLst>
          </a:cu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89" name="Google Shape;189;p28" descr="&quot;&quot;"/>
          <p:cNvSpPr txBox="1"/>
          <p:nvPr/>
        </p:nvSpPr>
        <p:spPr>
          <a:xfrm>
            <a:off x="9863584" y="3381688"/>
            <a:ext cx="2255688" cy="138518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will draw hash pointers like this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0" name="Google Shape;190;p28" descr="&quot;&quot;"/>
          <p:cNvCxnSpPr>
            <a:cxnSpLocks/>
          </p:cNvCxnSpPr>
          <p:nvPr/>
        </p:nvCxnSpPr>
        <p:spPr>
          <a:xfrm flipH="1" flipV="1">
            <a:off x="11407022" y="2974843"/>
            <a:ext cx="70448" cy="25534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D9C31D-9490-5C42-91BB-D5089683A453}"/>
              </a:ext>
            </a:extLst>
          </p:cNvPr>
          <p:cNvSpPr/>
          <p:nvPr/>
        </p:nvSpPr>
        <p:spPr>
          <a:xfrm>
            <a:off x="577201" y="2016665"/>
            <a:ext cx="6663048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hash pointer is: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pointer to where some info is stored, and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(cryptographic) hash of the info</a:t>
            </a:r>
          </a:p>
          <a:p>
            <a:pPr lvl="0">
              <a:spcBef>
                <a:spcPts val="6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have a hash pointer, we can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ask to get the info back, and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verify that it hasn’t changed</a:t>
            </a:r>
          </a:p>
        </p:txBody>
      </p:sp>
      <p:pic>
        <p:nvPicPr>
          <p:cNvPr id="4" name="Picture 3" descr="&quot;&quot;">
            <a:extLst>
              <a:ext uri="{FF2B5EF4-FFF2-40B4-BE49-F238E27FC236}">
                <a16:creationId xmlns:a16="http://schemas.microsoft.com/office/drawing/2014/main" id="{65193AA2-E315-E14C-9FFB-873756AD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13" y="4766871"/>
            <a:ext cx="3076059" cy="2029433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2B300F2A-A4AB-D346-81C6-5FC989E421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44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EF34-28BF-1745-9FB7-E21D26CB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Blockchain of hash pointers</a:t>
            </a:r>
            <a:endParaRPr lang="en-US"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linked list with hash pointers = “block chain”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4294967295"/>
          </p:nvPr>
        </p:nvSpPr>
        <p:spPr>
          <a:xfrm>
            <a:off x="0" y="6102350"/>
            <a:ext cx="5673725" cy="755650"/>
          </a:xfrm>
          <a:prstGeom prst="rect">
            <a:avLst/>
          </a:prstGeom>
          <a:solidFill>
            <a:srgbClr val="FFF2CC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use case: tamper-evident log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1" name="Google Shape;201;p30" descr="&quot;&quot;"/>
          <p:cNvGrpSpPr/>
          <p:nvPr/>
        </p:nvGrpSpPr>
        <p:grpSpPr>
          <a:xfrm>
            <a:off x="8058833" y="3026633"/>
            <a:ext cx="1792400" cy="2859200"/>
            <a:chOff x="5333050" y="2139900"/>
            <a:chExt cx="1344300" cy="2144400"/>
          </a:xfrm>
        </p:grpSpPr>
        <p:sp>
          <p:nvSpPr>
            <p:cNvPr id="202" name="Google Shape;202;p30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4" name="Google Shape;204;p30" descr="&quot;&quot;"/>
          <p:cNvGrpSpPr/>
          <p:nvPr/>
        </p:nvGrpSpPr>
        <p:grpSpPr>
          <a:xfrm>
            <a:off x="4914033" y="3026633"/>
            <a:ext cx="1792400" cy="2859200"/>
            <a:chOff x="5333050" y="2139900"/>
            <a:chExt cx="1344300" cy="2144400"/>
          </a:xfrm>
        </p:grpSpPr>
        <p:sp>
          <p:nvSpPr>
            <p:cNvPr id="205" name="Google Shape;205;p30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7" name="Google Shape;207;p30" descr="&quot;&quot;"/>
          <p:cNvSpPr/>
          <p:nvPr/>
        </p:nvSpPr>
        <p:spPr>
          <a:xfrm>
            <a:off x="6706433" y="2700701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08" name="Google Shape;208;p30" descr="&quot;&quot;"/>
          <p:cNvSpPr/>
          <p:nvPr/>
        </p:nvSpPr>
        <p:spPr>
          <a:xfrm>
            <a:off x="3566000" y="2700701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209" name="Google Shape;209;p30" descr="&quot;&quot;"/>
          <p:cNvGrpSpPr/>
          <p:nvPr/>
        </p:nvGrpSpPr>
        <p:grpSpPr>
          <a:xfrm>
            <a:off x="1769233" y="3026633"/>
            <a:ext cx="1792400" cy="2859200"/>
            <a:chOff x="5333050" y="2139900"/>
            <a:chExt cx="1344300" cy="2144400"/>
          </a:xfrm>
        </p:grpSpPr>
        <p:sp>
          <p:nvSpPr>
            <p:cNvPr id="210" name="Google Shape;210;p30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2" name="Google Shape;212;p30" descr="&quot;&quot;"/>
          <p:cNvSpPr/>
          <p:nvPr/>
        </p:nvSpPr>
        <p:spPr>
          <a:xfrm>
            <a:off x="425567" y="2700701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13" name="Google Shape;213;p30" descr="&quot;&quot;"/>
          <p:cNvSpPr txBox="1"/>
          <p:nvPr/>
        </p:nvSpPr>
        <p:spPr>
          <a:xfrm>
            <a:off x="9461833" y="1147367"/>
            <a:ext cx="188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30" descr="&quot;&quot;"/>
          <p:cNvSpPr/>
          <p:nvPr/>
        </p:nvSpPr>
        <p:spPr>
          <a:xfrm>
            <a:off x="9851367" y="1710300"/>
            <a:ext cx="592567" cy="2903533"/>
          </a:xfrm>
          <a:custGeom>
            <a:avLst/>
            <a:gdLst/>
            <a:ahLst/>
            <a:cxnLst/>
            <a:rect l="l" t="t" r="r" b="b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E366086C-FF23-F644-9A45-72E18693F06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45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66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63164-3C2D-BE4F-9081-5EC8F8F4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tampering</a:t>
            </a:r>
          </a:p>
        </p:txBody>
      </p:sp>
      <p:grpSp>
        <p:nvGrpSpPr>
          <p:cNvPr id="221" name="Google Shape;221;p31" descr="&quot;&quot;"/>
          <p:cNvGrpSpPr/>
          <p:nvPr/>
        </p:nvGrpSpPr>
        <p:grpSpPr>
          <a:xfrm>
            <a:off x="8088814" y="2406600"/>
            <a:ext cx="1792400" cy="2859200"/>
            <a:chOff x="5333050" y="2139900"/>
            <a:chExt cx="1344300" cy="2144400"/>
          </a:xfrm>
        </p:grpSpPr>
        <p:sp>
          <p:nvSpPr>
            <p:cNvPr id="222" name="Google Shape;222;p31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24" name="Google Shape;224;p31" descr="&quot;&quot;"/>
          <p:cNvGrpSpPr/>
          <p:nvPr/>
        </p:nvGrpSpPr>
        <p:grpSpPr>
          <a:xfrm>
            <a:off x="4944014" y="2406600"/>
            <a:ext cx="1792400" cy="2859200"/>
            <a:chOff x="5333050" y="2139900"/>
            <a:chExt cx="1344300" cy="2144400"/>
          </a:xfrm>
        </p:grpSpPr>
        <p:sp>
          <p:nvSpPr>
            <p:cNvPr id="225" name="Google Shape;225;p31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27" name="Google Shape;227;p31" descr="&quot;&quot;"/>
          <p:cNvSpPr/>
          <p:nvPr/>
        </p:nvSpPr>
        <p:spPr>
          <a:xfrm>
            <a:off x="6736414" y="2080668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28" name="Google Shape;228;p31" descr="&quot;&quot;"/>
          <p:cNvSpPr/>
          <p:nvPr/>
        </p:nvSpPr>
        <p:spPr>
          <a:xfrm>
            <a:off x="3595981" y="2080668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229" name="Google Shape;229;p31" descr="&quot;&quot;"/>
          <p:cNvGrpSpPr/>
          <p:nvPr/>
        </p:nvGrpSpPr>
        <p:grpSpPr>
          <a:xfrm>
            <a:off x="1799214" y="2406600"/>
            <a:ext cx="1792400" cy="2859200"/>
            <a:chOff x="5333050" y="2139900"/>
            <a:chExt cx="1344300" cy="2144400"/>
          </a:xfrm>
        </p:grpSpPr>
        <p:sp>
          <p:nvSpPr>
            <p:cNvPr id="230" name="Google Shape;230;p31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32" name="Google Shape;232;p31" descr="&quot;&quot;"/>
          <p:cNvSpPr/>
          <p:nvPr/>
        </p:nvSpPr>
        <p:spPr>
          <a:xfrm>
            <a:off x="455548" y="2080668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3" name="Google Shape;233;p31" descr="&quot;&quot;"/>
          <p:cNvSpPr txBox="1"/>
          <p:nvPr/>
        </p:nvSpPr>
        <p:spPr>
          <a:xfrm>
            <a:off x="9491814" y="452243"/>
            <a:ext cx="188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4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31" descr="&quot;&quot;"/>
          <p:cNvSpPr/>
          <p:nvPr/>
        </p:nvSpPr>
        <p:spPr>
          <a:xfrm>
            <a:off x="9881348" y="1090267"/>
            <a:ext cx="592567" cy="2903533"/>
          </a:xfrm>
          <a:custGeom>
            <a:avLst/>
            <a:gdLst/>
            <a:ahLst/>
            <a:cxnLst/>
            <a:rect l="l" t="t" r="r" b="b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5" name="Google Shape;235;p31"/>
          <p:cNvSpPr txBox="1">
            <a:spLocks noGrp="1"/>
          </p:cNvSpPr>
          <p:nvPr>
            <p:ph idx="1"/>
          </p:nvPr>
        </p:nvSpPr>
        <p:spPr>
          <a:xfrm>
            <a:off x="286132" y="5968110"/>
            <a:ext cx="6672607" cy="704797"/>
          </a:xfrm>
          <a:prstGeom prst="rect">
            <a:avLst/>
          </a:prstGeom>
          <a:solidFill>
            <a:srgbClr val="FFF2CC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use case: tamper-evident log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Google Shape;236;p31" descr="&quot;&quot;"/>
          <p:cNvSpPr/>
          <p:nvPr/>
        </p:nvSpPr>
        <p:spPr>
          <a:xfrm>
            <a:off x="2241281" y="3694967"/>
            <a:ext cx="592560" cy="91843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" name="Google Shape;237;p31" descr="&quot;&quot;"/>
          <p:cNvSpPr/>
          <p:nvPr/>
        </p:nvSpPr>
        <p:spPr>
          <a:xfrm>
            <a:off x="5543932" y="2349751"/>
            <a:ext cx="592560" cy="91843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238;p31" descr="&quot;&quot;"/>
          <p:cNvSpPr/>
          <p:nvPr/>
        </p:nvSpPr>
        <p:spPr>
          <a:xfrm>
            <a:off x="8688732" y="2349751"/>
            <a:ext cx="592560" cy="91843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2509280-9711-BB44-9978-799893AB8E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46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6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1E5E35-A435-AF47-9E9E-102D7CEB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18" y="177943"/>
            <a:ext cx="10515600" cy="1325563"/>
          </a:xfrm>
        </p:spPr>
        <p:txBody>
          <a:bodyPr/>
          <a:lstStyle/>
          <a:p>
            <a:r>
              <a:rPr lang="en" dirty="0">
                <a:ea typeface="Trebuchet MS"/>
                <a:sym typeface="Trebuchet MS"/>
              </a:rPr>
              <a:t>Double spending attempts</a:t>
            </a:r>
            <a:endParaRPr lang="en-US" dirty="0"/>
          </a:p>
        </p:txBody>
      </p:sp>
      <p:grpSp>
        <p:nvGrpSpPr>
          <p:cNvPr id="292" name="Google Shape;292;p35" descr="&quot;&quot;"/>
          <p:cNvGrpSpPr/>
          <p:nvPr/>
        </p:nvGrpSpPr>
        <p:grpSpPr>
          <a:xfrm>
            <a:off x="2438400" y="2220439"/>
            <a:ext cx="1016000" cy="1207700"/>
            <a:chOff x="2895600" y="2199376"/>
            <a:chExt cx="762000" cy="905775"/>
          </a:xfrm>
        </p:grpSpPr>
        <p:sp>
          <p:nvSpPr>
            <p:cNvPr id="293" name="Google Shape;293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97" name="Google Shape;297;p35" descr="&quot;&quot;"/>
          <p:cNvGrpSpPr/>
          <p:nvPr/>
        </p:nvGrpSpPr>
        <p:grpSpPr>
          <a:xfrm>
            <a:off x="711200" y="2221299"/>
            <a:ext cx="1016000" cy="1207700"/>
            <a:chOff x="2895600" y="2199376"/>
            <a:chExt cx="762000" cy="905775"/>
          </a:xfrm>
        </p:grpSpPr>
        <p:sp>
          <p:nvSpPr>
            <p:cNvPr id="298" name="Google Shape;298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02" name="Google Shape;302;p35" descr="&quot;&quot;"/>
          <p:cNvGrpSpPr/>
          <p:nvPr/>
        </p:nvGrpSpPr>
        <p:grpSpPr>
          <a:xfrm>
            <a:off x="4165600" y="2225634"/>
            <a:ext cx="1016000" cy="1207700"/>
            <a:chOff x="2895600" y="2199376"/>
            <a:chExt cx="762000" cy="905775"/>
          </a:xfrm>
        </p:grpSpPr>
        <p:sp>
          <p:nvSpPr>
            <p:cNvPr id="303" name="Google Shape;303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en" sz="1600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→ B</a:t>
              </a: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07" name="Google Shape;307;p35" descr="&quot;&quot;"/>
          <p:cNvGrpSpPr/>
          <p:nvPr/>
        </p:nvGrpSpPr>
        <p:grpSpPr>
          <a:xfrm>
            <a:off x="4165600" y="4038599"/>
            <a:ext cx="1016000" cy="1207700"/>
            <a:chOff x="2895600" y="2199376"/>
            <a:chExt cx="762000" cy="905775"/>
          </a:xfrm>
        </p:grpSpPr>
        <p:sp>
          <p:nvSpPr>
            <p:cNvPr id="308" name="Google Shape;308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FF818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en" sz="1600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→ A’</a:t>
              </a: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12" name="Google Shape;312;p35" descr="&quot;&quot;"/>
          <p:cNvCxnSpPr/>
          <p:nvPr/>
        </p:nvCxnSpPr>
        <p:spPr>
          <a:xfrm rot="10800000">
            <a:off x="1727200" y="2818680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13" name="Google Shape;313;p35" descr="&quot;&quot;"/>
          <p:cNvCxnSpPr/>
          <p:nvPr/>
        </p:nvCxnSpPr>
        <p:spPr>
          <a:xfrm rot="10800000">
            <a:off x="3454402" y="2815324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14" name="Google Shape;314;p35" descr="&quot;&quot;"/>
          <p:cNvCxnSpPr>
            <a:stCxn id="309" idx="1"/>
            <a:endCxn id="295" idx="3"/>
          </p:cNvCxnSpPr>
          <p:nvPr/>
        </p:nvCxnSpPr>
        <p:spPr>
          <a:xfrm rot="10800000">
            <a:off x="3454400" y="2962895"/>
            <a:ext cx="711200" cy="1529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315" name="Google Shape;315;p35" descr="&quot;&quot;"/>
          <p:cNvGrpSpPr/>
          <p:nvPr/>
        </p:nvGrpSpPr>
        <p:grpSpPr>
          <a:xfrm>
            <a:off x="5892800" y="2221301"/>
            <a:ext cx="1016000" cy="1207700"/>
            <a:chOff x="2895600" y="2199376"/>
            <a:chExt cx="762000" cy="905775"/>
          </a:xfrm>
        </p:grpSpPr>
        <p:sp>
          <p:nvSpPr>
            <p:cNvPr id="316" name="Google Shape;316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20" name="Google Shape;320;p35" descr="&quot;&quot;"/>
          <p:cNvCxnSpPr/>
          <p:nvPr/>
        </p:nvCxnSpPr>
        <p:spPr>
          <a:xfrm rot="10800000">
            <a:off x="5181600" y="2819541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321" name="Google Shape;321;p35" descr="&quot;&quot;"/>
          <p:cNvGrpSpPr/>
          <p:nvPr/>
        </p:nvGrpSpPr>
        <p:grpSpPr>
          <a:xfrm>
            <a:off x="7620000" y="2221301"/>
            <a:ext cx="1016000" cy="1207700"/>
            <a:chOff x="2895600" y="2199376"/>
            <a:chExt cx="762000" cy="905775"/>
          </a:xfrm>
        </p:grpSpPr>
        <p:sp>
          <p:nvSpPr>
            <p:cNvPr id="322" name="Google Shape;322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26" name="Google Shape;326;p35" descr="&quot;&quot;"/>
          <p:cNvCxnSpPr/>
          <p:nvPr/>
        </p:nvCxnSpPr>
        <p:spPr>
          <a:xfrm rot="10800000">
            <a:off x="6908800" y="2819541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7" name="Google Shape;327;p35" descr="&quot;&quot;"/>
          <p:cNvCxnSpPr/>
          <p:nvPr/>
        </p:nvCxnSpPr>
        <p:spPr>
          <a:xfrm>
            <a:off x="3802085" y="2220440"/>
            <a:ext cx="7916" cy="334216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29" name="Google Shape;329;p35" descr="&quot;&quot;"/>
          <p:cNvCxnSpPr>
            <a:endCxn id="304" idx="0"/>
          </p:cNvCxnSpPr>
          <p:nvPr/>
        </p:nvCxnSpPr>
        <p:spPr>
          <a:xfrm>
            <a:off x="4670400" y="1889633"/>
            <a:ext cx="3200" cy="640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0" name="Google Shape;330;p35" descr="&quot;&quot;"/>
          <p:cNvSpPr txBox="1"/>
          <p:nvPr/>
        </p:nvSpPr>
        <p:spPr>
          <a:xfrm>
            <a:off x="3536275" y="1397000"/>
            <a:ext cx="226814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 confirmation</a:t>
            </a:r>
            <a:endParaRPr sz="24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35" descr="&quot;&quot;"/>
          <p:cNvSpPr txBox="1"/>
          <p:nvPr/>
        </p:nvSpPr>
        <p:spPr>
          <a:xfrm>
            <a:off x="5314867" y="4513459"/>
            <a:ext cx="2109979" cy="8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double-spend</a:t>
            </a:r>
            <a:b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attempt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cxnSp>
        <p:nvCxnSpPr>
          <p:cNvPr id="332" name="Google Shape;332;p35" descr="&quot;&quot;"/>
          <p:cNvCxnSpPr>
            <a:endCxn id="322" idx="0"/>
          </p:cNvCxnSpPr>
          <p:nvPr/>
        </p:nvCxnSpPr>
        <p:spPr>
          <a:xfrm>
            <a:off x="8124800" y="1889300"/>
            <a:ext cx="3200" cy="33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3" name="Google Shape;333;p35" descr="&quot;&quot;"/>
          <p:cNvSpPr txBox="1"/>
          <p:nvPr/>
        </p:nvSpPr>
        <p:spPr>
          <a:xfrm>
            <a:off x="6928691" y="1397000"/>
            <a:ext cx="239210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 confirmations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7620000" y="3866013"/>
            <a:ext cx="3759200" cy="2339101"/>
          </a:xfrm>
          <a:prstGeom prst="rect">
            <a:avLst/>
          </a:prstGeom>
          <a:solidFill>
            <a:srgbClr val="EFD7AE"/>
          </a:solidFill>
          <a:ln w="19050" cap="flat" cmpd="sng">
            <a:solidFill>
              <a:srgbClr val="E7C5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Double-spend probability </a:t>
            </a:r>
            <a:r>
              <a:rPr lang="en" sz="2400" u="sng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decreases exponentially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with # of confirmations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</a:pP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Most common heuristic: </a:t>
            </a:r>
            <a:b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6 confirmations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E69CA-2FDA-C74A-A4F2-61B9BB76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 dirty="0"/>
          </a:p>
        </p:txBody>
      </p:sp>
      <p:sp>
        <p:nvSpPr>
          <p:cNvPr id="48" name="Google Shape;286;p34">
            <a:extLst>
              <a:ext uri="{FF2B5EF4-FFF2-40B4-BE49-F238E27FC236}">
                <a16:creationId xmlns:a16="http://schemas.microsoft.com/office/drawing/2014/main" id="{06377D39-74AC-754B-9C8E-4568C6D46D35}"/>
              </a:ext>
            </a:extLst>
          </p:cNvPr>
          <p:cNvSpPr txBox="1"/>
          <p:nvPr/>
        </p:nvSpPr>
        <p:spPr>
          <a:xfrm>
            <a:off x="381152" y="5911263"/>
            <a:ext cx="714127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Honest nodes will extend the </a:t>
            </a:r>
            <a:r>
              <a:rPr lang="en" sz="2400" u="sng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longest valid branch</a:t>
            </a:r>
            <a:endParaRPr sz="2400" u="sng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78BD15-16DB-0940-98B2-E37461978E89}"/>
              </a:ext>
            </a:extLst>
          </p:cNvPr>
          <p:cNvSpPr txBox="1"/>
          <p:nvPr/>
        </p:nvSpPr>
        <p:spPr>
          <a:xfrm>
            <a:off x="334568" y="4069413"/>
            <a:ext cx="2231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Works only if 50% of the nodes are honest</a:t>
            </a:r>
          </a:p>
        </p:txBody>
      </p:sp>
    </p:spTree>
    <p:extLst>
      <p:ext uri="{BB962C8B-B14F-4D97-AF65-F5344CB8AC3E}">
        <p14:creationId xmlns:p14="http://schemas.microsoft.com/office/powerpoint/2010/main" val="39857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issue: Linking pseudonyms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3C2FE-1CDA-9448-A16E-723C741E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8FD26-465E-7945-886C-302FBA74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88" y="1762858"/>
            <a:ext cx="67945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081E8-B8C6-A94B-9455-10089ECD5325}"/>
              </a:ext>
            </a:extLst>
          </p:cNvPr>
          <p:cNvSpPr txBox="1"/>
          <p:nvPr/>
        </p:nvSpPr>
        <p:spPr>
          <a:xfrm>
            <a:off x="7039085" y="2717412"/>
            <a:ext cx="4314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Both inputs must belong to the same person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wallet will require the keys to generate the transaction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D2C1A6-8577-6147-BD07-3D5ECF3B184F}"/>
              </a:ext>
            </a:extLst>
          </p:cNvPr>
          <p:cNvSpPr/>
          <p:nvPr/>
        </p:nvSpPr>
        <p:spPr>
          <a:xfrm>
            <a:off x="2829990" y="6169580"/>
            <a:ext cx="4770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Lecture: </a:t>
            </a:r>
            <a:r>
              <a:rPr lang="en-US" dirty="0">
                <a:hlinkClick r:id="rId3"/>
              </a:rPr>
              <a:t>https://youtu.be/glyQy_e5LmM?t=1758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54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Network inference attacks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5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1919414" cy="82896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inversion / Attribute inference attack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20CB4E-F340-2947-AB76-C70ED7CE00E7}"/>
              </a:ext>
            </a:extLst>
          </p:cNvPr>
          <p:cNvSpPr/>
          <p:nvPr/>
        </p:nvSpPr>
        <p:spPr>
          <a:xfrm>
            <a:off x="784485" y="5169375"/>
            <a:ext cx="104451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Given an output of a machine learning model, infer something about the input (e.g., sensitive feature of a user) 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BC073-1FA0-024F-B343-800E9775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11" y="1271496"/>
            <a:ext cx="10837889" cy="3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53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77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Logistics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382477" y="1150719"/>
            <a:ext cx="1145783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lvl="1"/>
            <a:endParaRPr lang="en-US" sz="20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Class evaluation (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please complete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Survey link =&gt;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http://go.ncsu.edu/cesurvey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  <a:latin typeface="Arial" charset="0"/>
                <a:ea typeface="Arial" charset="0"/>
                <a:cs typeface="Arial" charset="0"/>
              </a:rPr>
              <a:t>Go and fill out the survey after class (requires 2-3 mins)</a:t>
            </a:r>
            <a:endParaRPr lang="en-US" sz="2800" dirty="0">
              <a:solidFill>
                <a:srgbClr val="21252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08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DDB2-7C0B-B84B-B514-79E23244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388B-6A98-9542-B9D2-F271F77E9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things you like?</a:t>
            </a:r>
          </a:p>
          <a:p>
            <a:endParaRPr lang="en-US" dirty="0"/>
          </a:p>
          <a:p>
            <a:r>
              <a:rPr lang="en-US" dirty="0"/>
              <a:t>What things you didn’t like?</a:t>
            </a:r>
          </a:p>
          <a:p>
            <a:endParaRPr lang="en-US" dirty="0"/>
          </a:p>
          <a:p>
            <a:r>
              <a:rPr lang="en-US" dirty="0"/>
              <a:t>Topic suggestions?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05800-76C0-1842-88F2-CD3B65A3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68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Inversion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935A2-7E43-E24F-A8A2-3559DCC7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68564"/>
            <a:ext cx="11391900" cy="2628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91156B-2223-9B46-9BAF-2BDAB278F8B6}"/>
              </a:ext>
            </a:extLst>
          </p:cNvPr>
          <p:cNvSpPr/>
          <p:nvPr/>
        </p:nvSpPr>
        <p:spPr>
          <a:xfrm>
            <a:off x="3009900" y="4971355"/>
            <a:ext cx="6096000" cy="1384995"/>
          </a:xfrm>
          <a:prstGeom prst="rect">
            <a:avLst/>
          </a:prstGeom>
          <a:solidFill>
            <a:srgbClr val="FF9794"/>
          </a:solidFill>
        </p:spPr>
        <p:txBody>
          <a:bodyPr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Privacy breach: given patient’s warfarin dosage, infer information about patient’s genome</a:t>
            </a:r>
            <a:endParaRPr lang="en-US" sz="280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58B351-3224-0340-81B3-08DE7B97A810}"/>
              </a:ext>
            </a:extLst>
          </p:cNvPr>
          <p:cNvSpPr/>
          <p:nvPr/>
        </p:nvSpPr>
        <p:spPr>
          <a:xfrm>
            <a:off x="3557665" y="3484095"/>
            <a:ext cx="3972393" cy="1034321"/>
          </a:xfrm>
          <a:custGeom>
            <a:avLst/>
            <a:gdLst>
              <a:gd name="connsiteX0" fmla="*/ 3972393 w 3972393"/>
              <a:gd name="connsiteY0" fmla="*/ 0 h 1034321"/>
              <a:gd name="connsiteX1" fmla="*/ 3867462 w 3972393"/>
              <a:gd name="connsiteY1" fmla="*/ 74951 h 1034321"/>
              <a:gd name="connsiteX2" fmla="*/ 3777521 w 3972393"/>
              <a:gd name="connsiteY2" fmla="*/ 164892 h 1034321"/>
              <a:gd name="connsiteX3" fmla="*/ 3732550 w 3972393"/>
              <a:gd name="connsiteY3" fmla="*/ 194872 h 1034321"/>
              <a:gd name="connsiteX4" fmla="*/ 3657600 w 3972393"/>
              <a:gd name="connsiteY4" fmla="*/ 254833 h 1034321"/>
              <a:gd name="connsiteX5" fmla="*/ 3582649 w 3972393"/>
              <a:gd name="connsiteY5" fmla="*/ 299803 h 1034321"/>
              <a:gd name="connsiteX6" fmla="*/ 3552668 w 3972393"/>
              <a:gd name="connsiteY6" fmla="*/ 329784 h 1034321"/>
              <a:gd name="connsiteX7" fmla="*/ 3447737 w 3972393"/>
              <a:gd name="connsiteY7" fmla="*/ 374754 h 1034321"/>
              <a:gd name="connsiteX8" fmla="*/ 3387777 w 3972393"/>
              <a:gd name="connsiteY8" fmla="*/ 404734 h 1034321"/>
              <a:gd name="connsiteX9" fmla="*/ 3252865 w 3972393"/>
              <a:gd name="connsiteY9" fmla="*/ 479685 h 1034321"/>
              <a:gd name="connsiteX10" fmla="*/ 3207895 w 3972393"/>
              <a:gd name="connsiteY10" fmla="*/ 509666 h 1034321"/>
              <a:gd name="connsiteX11" fmla="*/ 3087973 w 3972393"/>
              <a:gd name="connsiteY11" fmla="*/ 569626 h 1034321"/>
              <a:gd name="connsiteX12" fmla="*/ 3013023 w 3972393"/>
              <a:gd name="connsiteY12" fmla="*/ 614597 h 1034321"/>
              <a:gd name="connsiteX13" fmla="*/ 2938072 w 3972393"/>
              <a:gd name="connsiteY13" fmla="*/ 644577 h 1034321"/>
              <a:gd name="connsiteX14" fmla="*/ 2713219 w 3972393"/>
              <a:gd name="connsiteY14" fmla="*/ 764498 h 1034321"/>
              <a:gd name="connsiteX15" fmla="*/ 2458387 w 3972393"/>
              <a:gd name="connsiteY15" fmla="*/ 884420 h 1034321"/>
              <a:gd name="connsiteX16" fmla="*/ 2248524 w 3972393"/>
              <a:gd name="connsiteY16" fmla="*/ 974361 h 1034321"/>
              <a:gd name="connsiteX17" fmla="*/ 2188564 w 3972393"/>
              <a:gd name="connsiteY17" fmla="*/ 989351 h 1034321"/>
              <a:gd name="connsiteX18" fmla="*/ 2143593 w 3972393"/>
              <a:gd name="connsiteY18" fmla="*/ 1004341 h 1034321"/>
              <a:gd name="connsiteX19" fmla="*/ 2023672 w 3972393"/>
              <a:gd name="connsiteY19" fmla="*/ 1034321 h 1034321"/>
              <a:gd name="connsiteX20" fmla="*/ 1424065 w 3972393"/>
              <a:gd name="connsiteY20" fmla="*/ 1019331 h 1034321"/>
              <a:gd name="connsiteX21" fmla="*/ 1259173 w 3972393"/>
              <a:gd name="connsiteY21" fmla="*/ 989351 h 1034321"/>
              <a:gd name="connsiteX22" fmla="*/ 1169232 w 3972393"/>
              <a:gd name="connsiteY22" fmla="*/ 974361 h 1034321"/>
              <a:gd name="connsiteX23" fmla="*/ 1109272 w 3972393"/>
              <a:gd name="connsiteY23" fmla="*/ 959370 h 1034321"/>
              <a:gd name="connsiteX24" fmla="*/ 1034321 w 3972393"/>
              <a:gd name="connsiteY24" fmla="*/ 944380 h 1034321"/>
              <a:gd name="connsiteX25" fmla="*/ 989350 w 3972393"/>
              <a:gd name="connsiteY25" fmla="*/ 929390 h 1034321"/>
              <a:gd name="connsiteX26" fmla="*/ 929390 w 3972393"/>
              <a:gd name="connsiteY26" fmla="*/ 914400 h 1034321"/>
              <a:gd name="connsiteX27" fmla="*/ 884419 w 3972393"/>
              <a:gd name="connsiteY27" fmla="*/ 899410 h 1034321"/>
              <a:gd name="connsiteX28" fmla="*/ 824459 w 3972393"/>
              <a:gd name="connsiteY28" fmla="*/ 884420 h 1034321"/>
              <a:gd name="connsiteX29" fmla="*/ 734518 w 3972393"/>
              <a:gd name="connsiteY29" fmla="*/ 854439 h 1034321"/>
              <a:gd name="connsiteX30" fmla="*/ 644577 w 3972393"/>
              <a:gd name="connsiteY30" fmla="*/ 794479 h 1034321"/>
              <a:gd name="connsiteX31" fmla="*/ 614596 w 3972393"/>
              <a:gd name="connsiteY31" fmla="*/ 764498 h 1034321"/>
              <a:gd name="connsiteX32" fmla="*/ 569626 w 3972393"/>
              <a:gd name="connsiteY32" fmla="*/ 734518 h 1034321"/>
              <a:gd name="connsiteX33" fmla="*/ 494675 w 3972393"/>
              <a:gd name="connsiteY33" fmla="*/ 659567 h 1034321"/>
              <a:gd name="connsiteX34" fmla="*/ 449705 w 3972393"/>
              <a:gd name="connsiteY34" fmla="*/ 614597 h 1034321"/>
              <a:gd name="connsiteX35" fmla="*/ 419724 w 3972393"/>
              <a:gd name="connsiteY35" fmla="*/ 569626 h 1034321"/>
              <a:gd name="connsiteX36" fmla="*/ 374754 w 3972393"/>
              <a:gd name="connsiteY36" fmla="*/ 524656 h 1034321"/>
              <a:gd name="connsiteX37" fmla="*/ 314793 w 3972393"/>
              <a:gd name="connsiteY37" fmla="*/ 434715 h 1034321"/>
              <a:gd name="connsiteX38" fmla="*/ 284813 w 3972393"/>
              <a:gd name="connsiteY38" fmla="*/ 389744 h 1034321"/>
              <a:gd name="connsiteX39" fmla="*/ 239842 w 3972393"/>
              <a:gd name="connsiteY39" fmla="*/ 314793 h 1034321"/>
              <a:gd name="connsiteX40" fmla="*/ 179882 w 3972393"/>
              <a:gd name="connsiteY40" fmla="*/ 224852 h 1034321"/>
              <a:gd name="connsiteX41" fmla="*/ 74950 w 3972393"/>
              <a:gd name="connsiteY41" fmla="*/ 104931 h 1034321"/>
              <a:gd name="connsiteX42" fmla="*/ 44970 w 3972393"/>
              <a:gd name="connsiteY42" fmla="*/ 59961 h 1034321"/>
              <a:gd name="connsiteX43" fmla="*/ 0 w 3972393"/>
              <a:gd name="connsiteY43" fmla="*/ 0 h 103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72393" h="1034321">
                <a:moveTo>
                  <a:pt x="3972393" y="0"/>
                </a:moveTo>
                <a:cubicBezTo>
                  <a:pt x="3937416" y="24984"/>
                  <a:pt x="3900275" y="47186"/>
                  <a:pt x="3867462" y="74951"/>
                </a:cubicBezTo>
                <a:cubicBezTo>
                  <a:pt x="3835096" y="102338"/>
                  <a:pt x="3812799" y="141374"/>
                  <a:pt x="3777521" y="164892"/>
                </a:cubicBezTo>
                <a:cubicBezTo>
                  <a:pt x="3762531" y="174885"/>
                  <a:pt x="3746963" y="184062"/>
                  <a:pt x="3732550" y="194872"/>
                </a:cubicBezTo>
                <a:cubicBezTo>
                  <a:pt x="3706954" y="214069"/>
                  <a:pt x="3683811" y="236485"/>
                  <a:pt x="3657600" y="254833"/>
                </a:cubicBezTo>
                <a:cubicBezTo>
                  <a:pt x="3633731" y="271541"/>
                  <a:pt x="3606358" y="282868"/>
                  <a:pt x="3582649" y="299803"/>
                </a:cubicBezTo>
                <a:cubicBezTo>
                  <a:pt x="3571148" y="308018"/>
                  <a:pt x="3564427" y="321944"/>
                  <a:pt x="3552668" y="329784"/>
                </a:cubicBezTo>
                <a:cubicBezTo>
                  <a:pt x="3493009" y="369557"/>
                  <a:pt x="3503701" y="350770"/>
                  <a:pt x="3447737" y="374754"/>
                </a:cubicBezTo>
                <a:cubicBezTo>
                  <a:pt x="3427198" y="383556"/>
                  <a:pt x="3406938" y="393237"/>
                  <a:pt x="3387777" y="404734"/>
                </a:cubicBezTo>
                <a:cubicBezTo>
                  <a:pt x="3258917" y="482050"/>
                  <a:pt x="3343321" y="449534"/>
                  <a:pt x="3252865" y="479685"/>
                </a:cubicBezTo>
                <a:cubicBezTo>
                  <a:pt x="3237875" y="489679"/>
                  <a:pt x="3223711" y="501039"/>
                  <a:pt x="3207895" y="509666"/>
                </a:cubicBezTo>
                <a:cubicBezTo>
                  <a:pt x="3168660" y="531067"/>
                  <a:pt x="3126296" y="546632"/>
                  <a:pt x="3087973" y="569626"/>
                </a:cubicBezTo>
                <a:cubicBezTo>
                  <a:pt x="3062990" y="584616"/>
                  <a:pt x="3039083" y="601567"/>
                  <a:pt x="3013023" y="614597"/>
                </a:cubicBezTo>
                <a:cubicBezTo>
                  <a:pt x="2988956" y="626631"/>
                  <a:pt x="2961815" y="631914"/>
                  <a:pt x="2938072" y="644577"/>
                </a:cubicBezTo>
                <a:cubicBezTo>
                  <a:pt x="2678609" y="782957"/>
                  <a:pt x="2882211" y="696902"/>
                  <a:pt x="2713219" y="764498"/>
                </a:cubicBezTo>
                <a:cubicBezTo>
                  <a:pt x="2529796" y="911237"/>
                  <a:pt x="2785405" y="720914"/>
                  <a:pt x="2458387" y="884420"/>
                </a:cubicBezTo>
                <a:cubicBezTo>
                  <a:pt x="2392808" y="917209"/>
                  <a:pt x="2316780" y="957297"/>
                  <a:pt x="2248524" y="974361"/>
                </a:cubicBezTo>
                <a:cubicBezTo>
                  <a:pt x="2228537" y="979358"/>
                  <a:pt x="2208373" y="983691"/>
                  <a:pt x="2188564" y="989351"/>
                </a:cubicBezTo>
                <a:cubicBezTo>
                  <a:pt x="2173371" y="993692"/>
                  <a:pt x="2158922" y="1000509"/>
                  <a:pt x="2143593" y="1004341"/>
                </a:cubicBezTo>
                <a:lnTo>
                  <a:pt x="2023672" y="1034321"/>
                </a:lnTo>
                <a:lnTo>
                  <a:pt x="1424065" y="1019331"/>
                </a:lnTo>
                <a:cubicBezTo>
                  <a:pt x="1327257" y="1015212"/>
                  <a:pt x="1336782" y="1004873"/>
                  <a:pt x="1259173" y="989351"/>
                </a:cubicBezTo>
                <a:cubicBezTo>
                  <a:pt x="1229369" y="983390"/>
                  <a:pt x="1199036" y="980322"/>
                  <a:pt x="1169232" y="974361"/>
                </a:cubicBezTo>
                <a:cubicBezTo>
                  <a:pt x="1149030" y="970321"/>
                  <a:pt x="1129383" y="963839"/>
                  <a:pt x="1109272" y="959370"/>
                </a:cubicBezTo>
                <a:cubicBezTo>
                  <a:pt x="1084400" y="953843"/>
                  <a:pt x="1059039" y="950559"/>
                  <a:pt x="1034321" y="944380"/>
                </a:cubicBezTo>
                <a:cubicBezTo>
                  <a:pt x="1018992" y="940548"/>
                  <a:pt x="1004543" y="933731"/>
                  <a:pt x="989350" y="929390"/>
                </a:cubicBezTo>
                <a:cubicBezTo>
                  <a:pt x="969541" y="923730"/>
                  <a:pt x="949199" y="920060"/>
                  <a:pt x="929390" y="914400"/>
                </a:cubicBezTo>
                <a:cubicBezTo>
                  <a:pt x="914197" y="910059"/>
                  <a:pt x="899612" y="903751"/>
                  <a:pt x="884419" y="899410"/>
                </a:cubicBezTo>
                <a:cubicBezTo>
                  <a:pt x="864610" y="893750"/>
                  <a:pt x="844192" y="890340"/>
                  <a:pt x="824459" y="884420"/>
                </a:cubicBezTo>
                <a:cubicBezTo>
                  <a:pt x="794190" y="875339"/>
                  <a:pt x="760813" y="871969"/>
                  <a:pt x="734518" y="854439"/>
                </a:cubicBezTo>
                <a:cubicBezTo>
                  <a:pt x="704538" y="834452"/>
                  <a:pt x="670055" y="819957"/>
                  <a:pt x="644577" y="794479"/>
                </a:cubicBezTo>
                <a:cubicBezTo>
                  <a:pt x="634583" y="784485"/>
                  <a:pt x="625632" y="773327"/>
                  <a:pt x="614596" y="764498"/>
                </a:cubicBezTo>
                <a:cubicBezTo>
                  <a:pt x="600528" y="753244"/>
                  <a:pt x="583184" y="746381"/>
                  <a:pt x="569626" y="734518"/>
                </a:cubicBezTo>
                <a:cubicBezTo>
                  <a:pt x="543036" y="711252"/>
                  <a:pt x="519659" y="684551"/>
                  <a:pt x="494675" y="659567"/>
                </a:cubicBezTo>
                <a:cubicBezTo>
                  <a:pt x="479685" y="644577"/>
                  <a:pt x="461464" y="632236"/>
                  <a:pt x="449705" y="614597"/>
                </a:cubicBezTo>
                <a:cubicBezTo>
                  <a:pt x="439711" y="599607"/>
                  <a:pt x="431258" y="583466"/>
                  <a:pt x="419724" y="569626"/>
                </a:cubicBezTo>
                <a:cubicBezTo>
                  <a:pt x="406153" y="553340"/>
                  <a:pt x="387769" y="541390"/>
                  <a:pt x="374754" y="524656"/>
                </a:cubicBezTo>
                <a:cubicBezTo>
                  <a:pt x="352633" y="496214"/>
                  <a:pt x="334780" y="464695"/>
                  <a:pt x="314793" y="434715"/>
                </a:cubicBezTo>
                <a:cubicBezTo>
                  <a:pt x="304800" y="419725"/>
                  <a:pt x="290510" y="406835"/>
                  <a:pt x="284813" y="389744"/>
                </a:cubicBezTo>
                <a:cubicBezTo>
                  <a:pt x="265354" y="331366"/>
                  <a:pt x="280996" y="355947"/>
                  <a:pt x="239842" y="314793"/>
                </a:cubicBezTo>
                <a:cubicBezTo>
                  <a:pt x="211174" y="228790"/>
                  <a:pt x="245381" y="309066"/>
                  <a:pt x="179882" y="224852"/>
                </a:cubicBezTo>
                <a:cubicBezTo>
                  <a:pt x="85715" y="103780"/>
                  <a:pt x="162008" y="162968"/>
                  <a:pt x="74950" y="104931"/>
                </a:cubicBezTo>
                <a:cubicBezTo>
                  <a:pt x="64957" y="89941"/>
                  <a:pt x="56224" y="74029"/>
                  <a:pt x="44970" y="59961"/>
                </a:cubicBezTo>
                <a:cubicBezTo>
                  <a:pt x="-5536" y="-3173"/>
                  <a:pt x="31292" y="6258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1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E87039-6F64-5641-9B3F-1137C3A8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6" y="709202"/>
            <a:ext cx="11254386" cy="61487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Pharmacogenetic Privacy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A8B9-2436-9C4B-9F72-1D15B141FDF6}"/>
              </a:ext>
            </a:extLst>
          </p:cNvPr>
          <p:cNvCxnSpPr/>
          <p:nvPr/>
        </p:nvCxnSpPr>
        <p:spPr>
          <a:xfrm flipV="1">
            <a:off x="3237875" y="5606321"/>
            <a:ext cx="1184223" cy="329784"/>
          </a:xfrm>
          <a:prstGeom prst="straightConnector1">
            <a:avLst/>
          </a:prstGeom>
          <a:ln w="31750">
            <a:solidFill>
              <a:srgbClr val="0D0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0">
            <a:extLst>
              <a:ext uri="{FF2B5EF4-FFF2-40B4-BE49-F238E27FC236}">
                <a16:creationId xmlns:a16="http://schemas.microsoft.com/office/drawing/2014/main" id="{5DE9D1C3-E676-F74C-93CD-35487436868D}"/>
              </a:ext>
            </a:extLst>
          </p:cNvPr>
          <p:cNvSpPr/>
          <p:nvPr/>
        </p:nvSpPr>
        <p:spPr>
          <a:xfrm>
            <a:off x="3687580" y="5816183"/>
            <a:ext cx="509666" cy="510408"/>
          </a:xfrm>
          <a:prstGeom prst="plus">
            <a:avLst>
              <a:gd name="adj" fmla="val 43033"/>
            </a:avLst>
          </a:prstGeom>
          <a:solidFill>
            <a:srgbClr val="0D0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F33BD6-C29C-434F-BD74-2E302C91AB4C}"/>
              </a:ext>
            </a:extLst>
          </p:cNvPr>
          <p:cNvCxnSpPr>
            <a:cxnSpLocks/>
          </p:cNvCxnSpPr>
          <p:nvPr/>
        </p:nvCxnSpPr>
        <p:spPr>
          <a:xfrm>
            <a:off x="7612240" y="5510426"/>
            <a:ext cx="1058320" cy="0"/>
          </a:xfrm>
          <a:prstGeom prst="straightConnector1">
            <a:avLst/>
          </a:prstGeom>
          <a:ln w="31750">
            <a:solidFill>
              <a:srgbClr val="0D0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ross 12">
            <a:extLst>
              <a:ext uri="{FF2B5EF4-FFF2-40B4-BE49-F238E27FC236}">
                <a16:creationId xmlns:a16="http://schemas.microsoft.com/office/drawing/2014/main" id="{6E9C2535-73BB-7747-A65A-657BA1F87596}"/>
              </a:ext>
            </a:extLst>
          </p:cNvPr>
          <p:cNvSpPr/>
          <p:nvPr/>
        </p:nvSpPr>
        <p:spPr>
          <a:xfrm>
            <a:off x="7832128" y="5606321"/>
            <a:ext cx="509666" cy="510408"/>
          </a:xfrm>
          <a:prstGeom prst="plus">
            <a:avLst>
              <a:gd name="adj" fmla="val 43033"/>
            </a:avLst>
          </a:prstGeom>
          <a:solidFill>
            <a:srgbClr val="0D0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466EF-6F57-AC48-A4DB-403F2297FD8E}"/>
              </a:ext>
            </a:extLst>
          </p:cNvPr>
          <p:cNvSpPr txBox="1"/>
          <p:nvPr/>
        </p:nvSpPr>
        <p:spPr>
          <a:xfrm>
            <a:off x="2763828" y="3938001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I predict </a:t>
            </a:r>
          </a:p>
        </p:txBody>
      </p:sp>
    </p:spTree>
    <p:extLst>
      <p:ext uri="{BB962C8B-B14F-4D97-AF65-F5344CB8AC3E}">
        <p14:creationId xmlns:p14="http://schemas.microsoft.com/office/powerpoint/2010/main" val="142724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A7C5-4A36-2B41-88FC-69F728F7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Inference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F999-C670-774E-8C67-FAC20B4E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5B2A1D-C8A6-4C42-AE22-06E298E8EB5E}"/>
              </a:ext>
            </a:extLst>
          </p:cNvPr>
          <p:cNvSpPr txBox="1">
            <a:spLocks/>
          </p:cNvSpPr>
          <p:nvPr/>
        </p:nvSpPr>
        <p:spPr>
          <a:xfrm>
            <a:off x="609600" y="1914611"/>
            <a:ext cx="10972800" cy="337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dirty="0"/>
              <a:t>The ability to extract dataset properties which were not explicitly encoded as features or were not correlated to the learning task</a:t>
            </a:r>
          </a:p>
          <a:p>
            <a:r>
              <a:rPr lang="en-US" sz="3200" dirty="0"/>
              <a:t>Extract information learned by the model unintentionally</a:t>
            </a:r>
          </a:p>
          <a:p>
            <a:pPr marL="0" indent="0">
              <a:buFont typeface="Arial"/>
              <a:buNone/>
            </a:pPr>
            <a:endParaRPr lang="en-US" sz="32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E4F70FC-F248-0F49-97AC-CABB60B2508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2A2CA-CC30-E241-9A31-74A1A642FB44}"/>
              </a:ext>
            </a:extLst>
          </p:cNvPr>
          <p:cNvSpPr/>
          <p:nvPr/>
        </p:nvSpPr>
        <p:spPr>
          <a:xfrm>
            <a:off x="609600" y="4504345"/>
            <a:ext cx="1097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For example, a classifier identifying gender can also be used to infer if people in the training dataset wear glasses or not. </a:t>
            </a:r>
          </a:p>
        </p:txBody>
      </p:sp>
    </p:spTree>
    <p:extLst>
      <p:ext uri="{BB962C8B-B14F-4D97-AF65-F5344CB8AC3E}">
        <p14:creationId xmlns:p14="http://schemas.microsoft.com/office/powerpoint/2010/main" val="94684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4B35-B0C4-644E-A13F-257D031A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2EAC8-C33C-894E-AD53-9E17EA18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CFA331-59FD-4344-A0DA-A95681B5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1245491"/>
            <a:ext cx="7092950" cy="5293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919C3-026F-A745-8D15-BDFD1614A0A7}"/>
              </a:ext>
            </a:extLst>
          </p:cNvPr>
          <p:cNvSpPr txBox="1"/>
          <p:nvPr/>
        </p:nvSpPr>
        <p:spPr>
          <a:xfrm>
            <a:off x="7239000" y="5664200"/>
            <a:ext cx="81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2980678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1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2.3|41.1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22728</TotalTime>
  <Words>1711</Words>
  <Application>Microsoft Macintosh PowerPoint</Application>
  <PresentationFormat>Widescreen</PresentationFormat>
  <Paragraphs>324</Paragraphs>
  <Slides>51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Helvetica Neue</vt:lpstr>
      <vt:lpstr>Trebuchet MS</vt:lpstr>
      <vt:lpstr>Wingdings</vt:lpstr>
      <vt:lpstr>Office Theme</vt:lpstr>
      <vt:lpstr>CSC 533: Privacy in the Digital Age (Fall 2023)  Final Exam : Review </vt:lpstr>
      <vt:lpstr>Final Exam format</vt:lpstr>
      <vt:lpstr>Review Topics</vt:lpstr>
      <vt:lpstr>Privacy Attacks on ML</vt:lpstr>
      <vt:lpstr>Model inversion / Attribute inference attack</vt:lpstr>
      <vt:lpstr>Model Inversion in Action</vt:lpstr>
      <vt:lpstr>Pharmacogenetic Privacy</vt:lpstr>
      <vt:lpstr>Property Inference Attack</vt:lpstr>
      <vt:lpstr>Example</vt:lpstr>
      <vt:lpstr>Attack Strategy: Meta Classifier</vt:lpstr>
      <vt:lpstr>Privacy Attacks on ML</vt:lpstr>
      <vt:lpstr>Model Extraction Attacks</vt:lpstr>
      <vt:lpstr>Model Extraction Example: Logistic Regression</vt:lpstr>
      <vt:lpstr>Membership inference attack</vt:lpstr>
      <vt:lpstr>Attack Overfitted Models</vt:lpstr>
      <vt:lpstr>ML against ML</vt:lpstr>
      <vt:lpstr>Different Models needed</vt:lpstr>
      <vt:lpstr>Constructing the Attack Model</vt:lpstr>
      <vt:lpstr>Using the Attack Model</vt:lpstr>
      <vt:lpstr>Topics</vt:lpstr>
      <vt:lpstr>Distributed / Federated Learning</vt:lpstr>
      <vt:lpstr>Distributed / Federated Learning</vt:lpstr>
      <vt:lpstr>Distributed / Federated Learning</vt:lpstr>
      <vt:lpstr>Parameter Training using SGD</vt:lpstr>
      <vt:lpstr>Parameter Training using SGD</vt:lpstr>
      <vt:lpstr>Parameter Training using SGD</vt:lpstr>
      <vt:lpstr>Stochastic Gradient Descent</vt:lpstr>
      <vt:lpstr>Stochastic Gradient Descent</vt:lpstr>
      <vt:lpstr>Overall architecture</vt:lpstr>
      <vt:lpstr>Topics</vt:lpstr>
      <vt:lpstr>1st Attempt: Fairness through blindness </vt:lpstr>
      <vt:lpstr>2nd attempt: Statistical Parity</vt:lpstr>
      <vt:lpstr>Transparency: Quantitative Input Influence (QII)</vt:lpstr>
      <vt:lpstr>QII for individual feature</vt:lpstr>
      <vt:lpstr>Quantity of interest</vt:lpstr>
      <vt:lpstr>Topics</vt:lpstr>
      <vt:lpstr>Things to learn</vt:lpstr>
      <vt:lpstr>Topic</vt:lpstr>
      <vt:lpstr>Different format for Privacy notice</vt:lpstr>
      <vt:lpstr>Privacy notice design space</vt:lpstr>
      <vt:lpstr>How do we measure effectiveness?</vt:lpstr>
      <vt:lpstr>Topic</vt:lpstr>
      <vt:lpstr>Privacy factors</vt:lpstr>
      <vt:lpstr>Hash pointers</vt:lpstr>
      <vt:lpstr>Blockchain of hash pointers</vt:lpstr>
      <vt:lpstr>Detecting tampering</vt:lpstr>
      <vt:lpstr>Double spending attempts</vt:lpstr>
      <vt:lpstr>Privacy issue: Linking pseudonyms </vt:lpstr>
      <vt:lpstr>Topics</vt:lpstr>
      <vt:lpstr>Logistics</vt:lpstr>
      <vt:lpstr>Course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Anupam Das</cp:lastModifiedBy>
  <cp:revision>566</cp:revision>
  <cp:lastPrinted>2019-01-22T14:52:46Z</cp:lastPrinted>
  <dcterms:created xsi:type="dcterms:W3CDTF">2019-01-03T13:29:27Z</dcterms:created>
  <dcterms:modified xsi:type="dcterms:W3CDTF">2023-12-05T14:40:08Z</dcterms:modified>
</cp:coreProperties>
</file>